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7" r:id="rId5"/>
    <p:sldId id="268" r:id="rId6"/>
    <p:sldId id="264" r:id="rId7"/>
    <p:sldId id="265" r:id="rId8"/>
    <p:sldId id="263" r:id="rId9"/>
    <p:sldId id="272" r:id="rId10"/>
    <p:sldId id="269" r:id="rId11"/>
    <p:sldId id="271" r:id="rId12"/>
    <p:sldId id="273" r:id="rId13"/>
    <p:sldId id="266" r:id="rId14"/>
    <p:sldId id="289" r:id="rId15"/>
    <p:sldId id="274" r:id="rId16"/>
    <p:sldId id="275" r:id="rId17"/>
    <p:sldId id="280" r:id="rId18"/>
    <p:sldId id="282" r:id="rId19"/>
    <p:sldId id="277" r:id="rId20"/>
    <p:sldId id="276" r:id="rId21"/>
    <p:sldId id="283" r:id="rId22"/>
    <p:sldId id="284" r:id="rId23"/>
    <p:sldId id="278" r:id="rId24"/>
    <p:sldId id="285" r:id="rId25"/>
    <p:sldId id="286" r:id="rId26"/>
    <p:sldId id="287" r:id="rId27"/>
    <p:sldId id="270" r:id="rId28"/>
    <p:sldId id="290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A2EE0-9D6A-4D74-A0BF-F27AAD1BF926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F97A6-D241-4613-A607-962EB6636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0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1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(Linda)</a:t>
            </a:r>
          </a:p>
          <a:p>
            <a:r>
              <a:rPr lang="en-US" dirty="0" smtClean="0"/>
              <a:t>Onse</a:t>
            </a:r>
            <a:r>
              <a:rPr lang="en-US" baseline="0" dirty="0" smtClean="0"/>
              <a:t>t is delayed to 2 </a:t>
            </a:r>
            <a:r>
              <a:rPr lang="en-US" baseline="0" dirty="0" err="1" smtClean="0"/>
              <a:t>hrs</a:t>
            </a:r>
            <a:r>
              <a:rPr lang="en-US" baseline="0" dirty="0" smtClean="0"/>
              <a:t> with a high fat meal but end result is the same (no change in </a:t>
            </a:r>
            <a:r>
              <a:rPr lang="en-US" baseline="0" dirty="0" err="1" smtClean="0"/>
              <a:t>bioavailablity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7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Risik</a:t>
            </a:r>
            <a:r>
              <a:rPr lang="en-US" dirty="0" smtClean="0"/>
              <a:t>)</a:t>
            </a:r>
          </a:p>
          <a:p>
            <a:r>
              <a:rPr lang="en-US" dirty="0" smtClean="0"/>
              <a:t>ECT is the best to assess bleeding</a:t>
            </a:r>
            <a:r>
              <a:rPr lang="en-US" baseline="0" dirty="0" smtClean="0"/>
              <a:t> risk but a test not widely available</a:t>
            </a:r>
          </a:p>
          <a:p>
            <a:r>
              <a:rPr lang="en-US" baseline="0" dirty="0" smtClean="0"/>
              <a:t>TT – known test and sensitive to Dabigitran with a linear relationship but Standardization curves do not exist and need to be developed in order to be useful</a:t>
            </a:r>
          </a:p>
          <a:p>
            <a:r>
              <a:rPr lang="en-US" baseline="0" dirty="0" smtClean="0"/>
              <a:t>Typically on full treatment doses INR is often reported at 1.5-2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1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53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65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6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 smtClean="0"/>
          </a:p>
          <a:p>
            <a:r>
              <a:rPr lang="en-US" dirty="0" smtClean="0"/>
              <a:t>Mention 2 studies we</a:t>
            </a:r>
            <a:r>
              <a:rPr lang="en-US" baseline="0" dirty="0" smtClean="0"/>
              <a:t> were involved in 1. </a:t>
            </a:r>
            <a:r>
              <a:rPr lang="en-US" dirty="0" smtClean="0"/>
              <a:t>ADOPT - F</a:t>
            </a:r>
            <a:r>
              <a:rPr lang="en-US" baseline="0" dirty="0" smtClean="0"/>
              <a:t>ailing to meet primary outcome in DVT prophylaxis in medically ill patients. Enoxaparin did better with less bleeding.  2. AMPLIFY - DVT/PE treatment – results not out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2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9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(Linda)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 be taken with or with out food – food doesn’t</a:t>
            </a:r>
            <a:r>
              <a:rPr lang="en-US" baseline="0" dirty="0" smtClean="0"/>
              <a:t> seem to delay or enhance absorption.</a:t>
            </a: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Stong</a:t>
            </a:r>
            <a:r>
              <a:rPr lang="en-US" baseline="0" dirty="0" smtClean="0"/>
              <a:t> CYP3A4 and P-</a:t>
            </a:r>
            <a:r>
              <a:rPr lang="en-US" baseline="0" dirty="0" err="1" smtClean="0"/>
              <a:t>gp</a:t>
            </a:r>
            <a:r>
              <a:rPr lang="en-US" baseline="0" dirty="0" smtClean="0"/>
              <a:t> inhibitors include - </a:t>
            </a:r>
            <a:r>
              <a:rPr lang="en-US" dirty="0" smtClean="0"/>
              <a:t>Ketoconazole, </a:t>
            </a:r>
            <a:r>
              <a:rPr lang="en-US" dirty="0" err="1" smtClean="0"/>
              <a:t>Itraconazole</a:t>
            </a:r>
            <a:r>
              <a:rPr lang="en-US" dirty="0" smtClean="0"/>
              <a:t>, </a:t>
            </a:r>
            <a:r>
              <a:rPr lang="en-US" dirty="0" err="1" smtClean="0"/>
              <a:t>ritonivir</a:t>
            </a:r>
            <a:r>
              <a:rPr lang="en-US" dirty="0" smtClean="0"/>
              <a:t> – Inducers</a:t>
            </a:r>
            <a:r>
              <a:rPr lang="en-US" baseline="0" dirty="0" smtClean="0"/>
              <a:t> are carbamazepine, rifampin, phenytoin, </a:t>
            </a:r>
            <a:r>
              <a:rPr lang="en-US" baseline="0" dirty="0" err="1" smtClean="0"/>
              <a:t>st.</a:t>
            </a:r>
            <a:r>
              <a:rPr lang="en-US" baseline="0" dirty="0" smtClean="0"/>
              <a:t> johns </a:t>
            </a:r>
            <a:r>
              <a:rPr lang="en-US" baseline="0" dirty="0" err="1" smtClean="0"/>
              <a:t>wort</a:t>
            </a:r>
            <a:r>
              <a:rPr lang="en-US" baseline="0" dirty="0" smtClean="0"/>
              <a:t> – would result in increased risk of stroke to </a:t>
            </a:r>
            <a:r>
              <a:rPr lang="en-US" baseline="0" dirty="0" err="1" smtClean="0"/>
              <a:t>to</a:t>
            </a:r>
            <a:r>
              <a:rPr lang="en-US" baseline="0" dirty="0" smtClean="0"/>
              <a:t> induced metabolism and decreased exposure to </a:t>
            </a:r>
            <a:r>
              <a:rPr lang="en-US" baseline="0" dirty="0" err="1" smtClean="0"/>
              <a:t>apixaban</a:t>
            </a:r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Has Few adverse effects but patients should be monitored for bleeding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27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Risik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Edoxaban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eTRIS</a:t>
            </a:r>
            <a:r>
              <a:rPr lang="en-US" baseline="0" dirty="0" smtClean="0"/>
              <a:t> study</a:t>
            </a:r>
          </a:p>
          <a:p>
            <a:r>
              <a:rPr lang="en-US" baseline="0" dirty="0" err="1" smtClean="0"/>
              <a:t>Betrixaban</a:t>
            </a:r>
            <a:r>
              <a:rPr lang="en-US" baseline="0" dirty="0" smtClean="0"/>
              <a:t> = Portola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84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6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5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73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86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5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1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2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(Linda) </a:t>
            </a:r>
          </a:p>
          <a:p>
            <a:r>
              <a:rPr lang="en-US" dirty="0" smtClean="0"/>
              <a:t>narrow therapeutic index</a:t>
            </a:r>
            <a:r>
              <a:rPr lang="en-US" baseline="0" dirty="0" smtClean="0"/>
              <a:t> = INR 2-3 or 2.5-3.5</a:t>
            </a:r>
          </a:p>
          <a:p>
            <a:r>
              <a:rPr lang="en-US" baseline="0" dirty="0" smtClean="0"/>
              <a:t>FDI – almost all medications and a lot of food, vitamin k rich foods, </a:t>
            </a:r>
            <a:r>
              <a:rPr lang="en-US" baseline="0" dirty="0" err="1" smtClean="0"/>
              <a:t>mayonaise</a:t>
            </a:r>
            <a:endParaRPr lang="en-US" baseline="0" dirty="0" smtClean="0"/>
          </a:p>
          <a:p>
            <a:r>
              <a:rPr lang="en-US" baseline="0" dirty="0" smtClean="0"/>
              <a:t>Slow on/offset – 4-5 days before therapeutic that’s due to the half life of vitamin K dependent clotting factor – 10, 9 , 7, 2, Factor II or </a:t>
            </a:r>
            <a:r>
              <a:rPr lang="en-US" baseline="0" dirty="0" err="1" smtClean="0"/>
              <a:t>antithrombin</a:t>
            </a:r>
            <a:r>
              <a:rPr lang="en-US" baseline="0" dirty="0" smtClean="0"/>
              <a:t> has the longest half-life of 4-5 days – bridging required if interrupting therapy</a:t>
            </a:r>
          </a:p>
          <a:p>
            <a:r>
              <a:rPr lang="en-US" baseline="0" dirty="0" smtClean="0"/>
              <a:t>Frequent lab monitoring  - usually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go daily to every other day in the beginning and transition to min of 1/month</a:t>
            </a:r>
          </a:p>
          <a:p>
            <a:r>
              <a:rPr lang="en-US" baseline="0" dirty="0" smtClean="0"/>
              <a:t>Bad rep – rat poison – see cartoon</a:t>
            </a:r>
          </a:p>
          <a:p>
            <a:r>
              <a:rPr lang="en-US" baseline="0" dirty="0" smtClean="0"/>
              <a:t>BUT it does have an antidote  vitamin K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(Linda)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are 2 classes of drugs currently being investigated</a:t>
            </a:r>
          </a:p>
          <a:p>
            <a:r>
              <a:rPr lang="en-US" baseline="0" dirty="0" smtClean="0"/>
              <a:t>DTI’s on market today included Argatroban, </a:t>
            </a:r>
            <a:r>
              <a:rPr lang="en-US" baseline="0" dirty="0" err="1" smtClean="0"/>
              <a:t>Bivalirudin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Lepirudin</a:t>
            </a:r>
            <a:endParaRPr lang="en-US" dirty="0" smtClean="0"/>
          </a:p>
          <a:p>
            <a:r>
              <a:rPr lang="en-US" dirty="0" err="1" smtClean="0"/>
              <a:t>Ximelagatran</a:t>
            </a:r>
            <a:r>
              <a:rPr lang="en-US" baseline="0" dirty="0" smtClean="0"/>
              <a:t> – initial </a:t>
            </a:r>
            <a:r>
              <a:rPr lang="en-US" baseline="0" dirty="0" err="1" smtClean="0"/>
              <a:t>appoved</a:t>
            </a:r>
            <a:r>
              <a:rPr lang="en-US" baseline="0" dirty="0" smtClean="0"/>
              <a:t> in Europe and used extensively – never really took off in the US, </a:t>
            </a:r>
          </a:p>
          <a:p>
            <a:r>
              <a:rPr lang="en-US" baseline="0" dirty="0" smtClean="0"/>
              <a:t>Factor Xa inhibitor currently exists but as an injection (</a:t>
            </a:r>
            <a:r>
              <a:rPr lang="en-US" baseline="0" dirty="0" err="1" smtClean="0"/>
              <a:t>fondaparinux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Risik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97A6-D241-4613-A607-962EB66368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4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6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FA2A-785E-40E3-BCE4-BE2BE72DAC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684-3E47-4D7A-BCBD-B0C8E8FF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trial Fibrillati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4717411" cy="1295400"/>
          </a:xfrm>
          <a:prstGeom prst="rect">
            <a:avLst/>
          </a:prstGeom>
          <a:noFill/>
          <a:effectLst>
            <a:glow rad="355600">
              <a:schemeClr val="accent1">
                <a:alpha val="3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05" y="381000"/>
            <a:ext cx="7772400" cy="3048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Narrow" pitchFamily="34" charset="0"/>
              </a:rPr>
              <a:t>Pharmaceutical Management of Cardiac Medications: </a:t>
            </a:r>
            <a:br>
              <a:rPr lang="en-US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en-US" u="sng" dirty="0" smtClean="0">
                <a:solidFill>
                  <a:srgbClr val="009900"/>
                </a:solidFill>
                <a:latin typeface="Bernard MT Condensed" pitchFamily="18" charset="0"/>
                <a:cs typeface="Aparajita" pitchFamily="34" charset="0"/>
              </a:rPr>
              <a:t>A Look at New Oral Anticoagulants</a:t>
            </a:r>
            <a:endParaRPr lang="en-US" u="sng" dirty="0">
              <a:solidFill>
                <a:srgbClr val="009900"/>
              </a:solidFill>
              <a:latin typeface="Bernard MT Condensed" pitchFamily="18" charset="0"/>
              <a:cs typeface="Aparajit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400800" cy="1600200"/>
          </a:xfrm>
        </p:spPr>
        <p:txBody>
          <a:bodyPr>
            <a:normAutofit/>
          </a:bodyPr>
          <a:lstStyle/>
          <a:p>
            <a:r>
              <a:rPr lang="en-US" dirty="0"/>
              <a:t>Linda Wing, </a:t>
            </a:r>
            <a:r>
              <a:rPr lang="en-US" dirty="0" err="1"/>
              <a:t>R.Ph</a:t>
            </a:r>
            <a:r>
              <a:rPr lang="en-US" dirty="0"/>
              <a:t>.</a:t>
            </a:r>
          </a:p>
          <a:p>
            <a:r>
              <a:rPr lang="en-US" dirty="0" err="1" smtClean="0"/>
              <a:t>Risik</a:t>
            </a:r>
            <a:r>
              <a:rPr lang="en-US" dirty="0" smtClean="0"/>
              <a:t> Rask, </a:t>
            </a:r>
            <a:r>
              <a:rPr lang="en-US" dirty="0" err="1" smtClean="0"/>
              <a:t>Pharm.D</a:t>
            </a:r>
            <a:r>
              <a:rPr lang="en-US" dirty="0" smtClean="0"/>
              <a:t>.</a:t>
            </a:r>
          </a:p>
          <a:p>
            <a:endParaRPr lang="en-US" sz="1600" dirty="0"/>
          </a:p>
        </p:txBody>
      </p:sp>
      <p:pic>
        <p:nvPicPr>
          <p:cNvPr id="1026" name="Picture 2" descr="http://www.stjameshealthcare.org/images/sjbmt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4669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patienthealthinternational.com/_mshost775220/content/content/resources/images/1620865/thrombinarrow.8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0" cy="1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Dabigitran (Pradaxa®)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Prodrug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Requires conversion by liver to its active form</a:t>
            </a:r>
            <a:endParaRPr lang="en-US" dirty="0"/>
          </a:p>
          <a:p>
            <a:r>
              <a:rPr lang="en-US" dirty="0" smtClean="0"/>
              <a:t>Directly Inhibits free and clot bound thrombin</a:t>
            </a:r>
          </a:p>
          <a:p>
            <a:pPr lvl="1"/>
            <a:r>
              <a:rPr lang="en-US" dirty="0"/>
              <a:t>Prevents conversion of fibrinogen to fibrin which prevents clot formation</a:t>
            </a:r>
          </a:p>
          <a:p>
            <a:pPr lvl="1"/>
            <a:r>
              <a:rPr lang="en-US" dirty="0" smtClean="0"/>
              <a:t>Inhibits thrombin activation of platelets</a:t>
            </a:r>
          </a:p>
          <a:p>
            <a:r>
              <a:rPr lang="en-US" dirty="0" smtClean="0"/>
              <a:t>Rapid Onset of Action</a:t>
            </a:r>
          </a:p>
          <a:p>
            <a:pPr lvl="1"/>
            <a:r>
              <a:rPr lang="en-US" dirty="0" smtClean="0"/>
              <a:t>Peak serum levels </a:t>
            </a:r>
            <a:r>
              <a:rPr lang="en-US" dirty="0"/>
              <a:t>1hr </a:t>
            </a:r>
            <a:r>
              <a:rPr lang="en-US" dirty="0" smtClean="0"/>
              <a:t>after oral administration (on empty stomach)</a:t>
            </a:r>
            <a:endParaRPr lang="en-US" dirty="0"/>
          </a:p>
          <a:p>
            <a:pPr lvl="1"/>
            <a:r>
              <a:rPr lang="en-US" dirty="0" smtClean="0"/>
              <a:t>Low Oral Bioavailability (3-7%)</a:t>
            </a:r>
          </a:p>
          <a:p>
            <a:pPr lvl="2"/>
            <a:r>
              <a:rPr lang="en-US" dirty="0" smtClean="0"/>
              <a:t>Increased to 75% if capsules are opened</a:t>
            </a:r>
          </a:p>
          <a:p>
            <a:r>
              <a:rPr lang="en-US" dirty="0" smtClean="0"/>
              <a:t>Half Life 12-17 hours</a:t>
            </a:r>
          </a:p>
          <a:p>
            <a:pPr lvl="1"/>
            <a:r>
              <a:rPr lang="en-US" dirty="0" smtClean="0"/>
              <a:t>Dosed twice daily (BID)</a:t>
            </a:r>
          </a:p>
          <a:p>
            <a:r>
              <a:rPr lang="en-US" dirty="0" smtClean="0"/>
              <a:t>80% of dose Eliminated by Kidneys</a:t>
            </a:r>
          </a:p>
          <a:p>
            <a:pPr lvl="1"/>
            <a:r>
              <a:rPr lang="en-US" dirty="0" smtClean="0"/>
              <a:t>Dosage adjustments in renal impairment</a:t>
            </a:r>
          </a:p>
          <a:p>
            <a:pPr lvl="1"/>
            <a:r>
              <a:rPr lang="en-US" dirty="0" smtClean="0"/>
              <a:t>Dialyzable</a:t>
            </a:r>
          </a:p>
          <a:p>
            <a:r>
              <a:rPr lang="en-US" dirty="0" smtClean="0"/>
              <a:t>P-Glycoprotein (P-</a:t>
            </a:r>
            <a:r>
              <a:rPr lang="en-US" dirty="0" err="1" smtClean="0"/>
              <a:t>gp</a:t>
            </a:r>
            <a:r>
              <a:rPr lang="en-US" dirty="0" smtClean="0"/>
              <a:t>) Substrate</a:t>
            </a:r>
          </a:p>
          <a:p>
            <a:pPr lvl="1"/>
            <a:r>
              <a:rPr lang="en-US" dirty="0" smtClean="0"/>
              <a:t>Does not inhibit or induce</a:t>
            </a:r>
          </a:p>
          <a:p>
            <a:pPr lvl="1"/>
            <a:r>
              <a:rPr lang="en-US" dirty="0" smtClean="0"/>
              <a:t>Caution when given with P-</a:t>
            </a:r>
            <a:r>
              <a:rPr lang="en-US" dirty="0" err="1" smtClean="0"/>
              <a:t>gp</a:t>
            </a:r>
            <a:r>
              <a:rPr lang="en-US" dirty="0" smtClean="0"/>
              <a:t>  inhibitors and inducers</a:t>
            </a:r>
          </a:p>
          <a:p>
            <a:pPr lvl="2"/>
            <a:r>
              <a:rPr lang="en-US" dirty="0" smtClean="0"/>
              <a:t>50% increase in plasma levels when given with </a:t>
            </a:r>
            <a:r>
              <a:rPr lang="en-US" dirty="0" err="1" smtClean="0"/>
              <a:t>Amiodarone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owersoxlaw.com/images/banner-pradax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" y="5791200"/>
            <a:ext cx="7772400" cy="87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Dabigitran (Pradaxa®)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Dosage: 150mg orally twice daily </a:t>
            </a:r>
          </a:p>
          <a:p>
            <a:pPr lvl="2"/>
            <a:r>
              <a:rPr lang="en-US" sz="2100" dirty="0" smtClean="0"/>
              <a:t>(Prior to starting - Renal Function should be assessed)</a:t>
            </a:r>
            <a:endParaRPr lang="en-US" dirty="0" smtClean="0"/>
          </a:p>
          <a:p>
            <a:pPr lvl="1"/>
            <a:r>
              <a:rPr lang="en-US" dirty="0" smtClean="0"/>
              <a:t>75mg twice daily in renal clearance 30-50ml/min</a:t>
            </a:r>
          </a:p>
          <a:p>
            <a:pPr lvl="1"/>
            <a:r>
              <a:rPr lang="en-US" dirty="0" smtClean="0"/>
              <a:t>Not recommended in patients with clearance &lt;30ml/min</a:t>
            </a:r>
          </a:p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Gastrointestinal (GI) - </a:t>
            </a:r>
            <a:r>
              <a:rPr lang="en-US" dirty="0"/>
              <a:t>35%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yspepsia</a:t>
            </a:r>
            <a:r>
              <a:rPr lang="en-US" dirty="0"/>
              <a:t>, </a:t>
            </a:r>
            <a:r>
              <a:rPr lang="en-US" dirty="0" smtClean="0"/>
              <a:t>abdominal </a:t>
            </a:r>
            <a:r>
              <a:rPr lang="en-US" dirty="0"/>
              <a:t>discomfort, </a:t>
            </a:r>
            <a:r>
              <a:rPr lang="en-US" dirty="0" err="1"/>
              <a:t>epigastric</a:t>
            </a:r>
            <a:r>
              <a:rPr lang="en-US" dirty="0"/>
              <a:t> discomfort, </a:t>
            </a:r>
            <a:r>
              <a:rPr lang="en-US" dirty="0" smtClean="0"/>
              <a:t>reflux, </a:t>
            </a:r>
            <a:r>
              <a:rPr lang="en-US" dirty="0" err="1"/>
              <a:t>e</a:t>
            </a:r>
            <a:r>
              <a:rPr lang="en-US" dirty="0" err="1" smtClean="0"/>
              <a:t>sophagitis</a:t>
            </a:r>
            <a:r>
              <a:rPr lang="en-US" dirty="0"/>
              <a:t>, </a:t>
            </a:r>
            <a:r>
              <a:rPr lang="en-US" dirty="0" smtClean="0"/>
              <a:t>peptic </a:t>
            </a:r>
            <a:r>
              <a:rPr lang="en-US" dirty="0"/>
              <a:t>u</a:t>
            </a:r>
            <a:r>
              <a:rPr lang="en-US" dirty="0" smtClean="0"/>
              <a:t>lcer</a:t>
            </a:r>
            <a:r>
              <a:rPr lang="en-US" dirty="0"/>
              <a:t>, gastritis, GI Bleeding</a:t>
            </a:r>
          </a:p>
          <a:p>
            <a:pPr lvl="1"/>
            <a:r>
              <a:rPr lang="en-US" dirty="0" smtClean="0"/>
              <a:t>Bleeding - 16%</a:t>
            </a:r>
          </a:p>
          <a:p>
            <a:pPr lvl="1"/>
            <a:r>
              <a:rPr lang="en-US" dirty="0" smtClean="0"/>
              <a:t>Hypersensitivity Reactions - &lt;0.1%</a:t>
            </a:r>
          </a:p>
          <a:p>
            <a:pPr lvl="2"/>
            <a:r>
              <a:rPr lang="en-US" dirty="0" err="1" smtClean="0"/>
              <a:t>Urticaria</a:t>
            </a:r>
            <a:r>
              <a:rPr lang="en-US" dirty="0" smtClean="0"/>
              <a:t>, rash, pruritus, allergic edema, anaphylaxis</a:t>
            </a:r>
          </a:p>
          <a:p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Must be stored in original container (No Pill Boxes)</a:t>
            </a:r>
          </a:p>
          <a:p>
            <a:pPr lvl="1"/>
            <a:r>
              <a:rPr lang="en-US" dirty="0" smtClean="0"/>
              <a:t>May take with or without food</a:t>
            </a:r>
          </a:p>
          <a:p>
            <a:pPr lvl="1"/>
            <a:r>
              <a:rPr lang="en-US" dirty="0" smtClean="0"/>
              <a:t>Swallow capsules whole</a:t>
            </a:r>
          </a:p>
          <a:p>
            <a:r>
              <a:rPr lang="en-US" dirty="0" smtClean="0"/>
              <a:t>Contraindicated in mechanical heart valves and active bleeding</a:t>
            </a:r>
          </a:p>
          <a:p>
            <a:r>
              <a:rPr lang="en-US" dirty="0" smtClean="0"/>
              <a:t>Cost - $300.44/month</a:t>
            </a:r>
          </a:p>
          <a:p>
            <a:pPr lvl="1"/>
            <a:r>
              <a:rPr lang="en-US" dirty="0" smtClean="0"/>
              <a:t>Based on average wholesale price for 60 tabs</a:t>
            </a:r>
          </a:p>
          <a:p>
            <a:pPr lvl="1">
              <a:buNone/>
            </a:pPr>
            <a:r>
              <a:rPr lang="en-US" dirty="0" smtClean="0"/>
              <a:t>	of 150mg or 75mg strengths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4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Dabigitran Monitoring and Reversal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Routine lab test monitoring not indicated</a:t>
            </a:r>
          </a:p>
          <a:p>
            <a:pPr lvl="1"/>
            <a:r>
              <a:rPr lang="en-US" dirty="0" smtClean="0"/>
              <a:t>aPTT – (activated partial </a:t>
            </a:r>
            <a:r>
              <a:rPr lang="en-US" dirty="0" err="1" smtClean="0"/>
              <a:t>thromboplastin</a:t>
            </a:r>
            <a:r>
              <a:rPr lang="en-US" dirty="0" smtClean="0"/>
              <a:t> time)</a:t>
            </a:r>
          </a:p>
          <a:p>
            <a:pPr lvl="2"/>
            <a:r>
              <a:rPr lang="en-US" dirty="0" smtClean="0"/>
              <a:t>recommended at 2x control</a:t>
            </a:r>
          </a:p>
          <a:p>
            <a:pPr lvl="1"/>
            <a:r>
              <a:rPr lang="en-US" dirty="0" smtClean="0"/>
              <a:t>ECT (</a:t>
            </a:r>
            <a:r>
              <a:rPr lang="en-US" dirty="0" err="1" smtClean="0"/>
              <a:t>ecarin</a:t>
            </a:r>
            <a:r>
              <a:rPr lang="en-US" dirty="0" smtClean="0"/>
              <a:t> clotting time)</a:t>
            </a:r>
          </a:p>
          <a:p>
            <a:pPr lvl="1"/>
            <a:r>
              <a:rPr lang="en-US" dirty="0" smtClean="0"/>
              <a:t>TT (Thrombin Time)</a:t>
            </a:r>
          </a:p>
          <a:p>
            <a:pPr lvl="1"/>
            <a:r>
              <a:rPr lang="en-US" dirty="0" smtClean="0"/>
              <a:t>PT/INR (</a:t>
            </a:r>
            <a:r>
              <a:rPr lang="en-US" dirty="0" err="1" smtClean="0"/>
              <a:t>Protime</a:t>
            </a:r>
            <a:r>
              <a:rPr lang="en-US" dirty="0" smtClean="0"/>
              <a:t>) may or may not be affected</a:t>
            </a:r>
          </a:p>
          <a:p>
            <a:pPr lvl="2"/>
            <a:r>
              <a:rPr lang="en-US" dirty="0" smtClean="0"/>
              <a:t>Cannot be used for monitoring</a:t>
            </a:r>
          </a:p>
          <a:p>
            <a:r>
              <a:rPr lang="en-US" dirty="0" smtClean="0"/>
              <a:t>Management of Bleeding – No Antidote</a:t>
            </a:r>
          </a:p>
          <a:p>
            <a:pPr lvl="1"/>
            <a:r>
              <a:rPr lang="en-US" dirty="0" smtClean="0"/>
              <a:t>Activated Charcoal with in 1-2hrs of ingestion</a:t>
            </a:r>
          </a:p>
          <a:p>
            <a:pPr lvl="1"/>
            <a:r>
              <a:rPr lang="en-US" dirty="0" smtClean="0"/>
              <a:t>Dialysis – may not be option in unstable patient</a:t>
            </a:r>
          </a:p>
          <a:p>
            <a:pPr lvl="1"/>
            <a:r>
              <a:rPr lang="en-US" dirty="0" smtClean="0"/>
              <a:t>PCC (Prothrombin Concentrate Complex)</a:t>
            </a:r>
          </a:p>
          <a:p>
            <a:pPr lvl="2"/>
            <a:r>
              <a:rPr lang="en-US" dirty="0" smtClean="0"/>
              <a:t>4 Factor PCC - II, VII, IX, X (not available in US)</a:t>
            </a:r>
          </a:p>
          <a:p>
            <a:pPr lvl="2"/>
            <a:r>
              <a:rPr lang="en-US" dirty="0" smtClean="0"/>
              <a:t>3 Factor PCC - II, IX, X </a:t>
            </a:r>
          </a:p>
          <a:p>
            <a:pPr lvl="3"/>
            <a:r>
              <a:rPr lang="en-US" dirty="0" smtClean="0"/>
              <a:t>aPCC – II, aVII, IX, X</a:t>
            </a:r>
          </a:p>
          <a:p>
            <a:pPr lvl="4"/>
            <a:r>
              <a:rPr lang="en-US" dirty="0" smtClean="0"/>
              <a:t>Feiba NF® (Baxter Healthcare) 50IU/kg</a:t>
            </a:r>
          </a:p>
          <a:p>
            <a:pPr lvl="1"/>
            <a:r>
              <a:rPr lang="en-US" dirty="0" smtClean="0"/>
              <a:t>Recombinant activated Factor VIIa (rFVIIa)– NovoSeven®</a:t>
            </a:r>
          </a:p>
          <a:p>
            <a:pPr lvl="1"/>
            <a:r>
              <a:rPr lang="en-US" dirty="0"/>
              <a:t>Caution  of potential fatal thrombus when giving aPCC and/or rFVIIa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6" name="Picture 4" descr="http://t1.gstatic.com/images?q=tbn:ANd9GcSTBk18HNWG6BlUTPRpHWpj6zXF2yLhfTg42bizrEeKXLj6oA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74146" cy="28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2.gstatic.com/images?q=tbn:ANd9GcTYu0FEGGHOckEnePeLJ8CcANwn81HldV6JUPWiMHzZJ6TbiRoxc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25" y="7620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Factor Xa Inhibitors</a:t>
            </a:r>
            <a:br>
              <a:rPr lang="en-US" u="sng" dirty="0" smtClean="0"/>
            </a:br>
            <a:r>
              <a:rPr lang="en-US" u="sng" dirty="0" smtClean="0"/>
              <a:t>“-bans”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100" dirty="0" smtClean="0"/>
              <a:t>Rivaroxaban (Xarelto®)</a:t>
            </a:r>
          </a:p>
          <a:p>
            <a:pPr lvl="1"/>
            <a:r>
              <a:rPr lang="en-US" sz="3600" dirty="0" smtClean="0"/>
              <a:t>FDA Approval in July 2011</a:t>
            </a:r>
          </a:p>
          <a:p>
            <a:pPr lvl="2"/>
            <a:r>
              <a:rPr lang="en-US" sz="3100" dirty="0" smtClean="0"/>
              <a:t>For </a:t>
            </a:r>
            <a:r>
              <a:rPr lang="en-US" sz="3100" dirty="0"/>
              <a:t>stroke prophylaxis and systemic embolism prophylaxis in patients with nonvalvular atrial </a:t>
            </a:r>
            <a:r>
              <a:rPr lang="en-US" sz="3100" dirty="0" smtClean="0"/>
              <a:t>fibrillation</a:t>
            </a:r>
          </a:p>
          <a:p>
            <a:pPr lvl="2"/>
            <a:r>
              <a:rPr lang="en-US" sz="3100" dirty="0"/>
              <a:t>For deep venous thrombosis (DVT) prophylaxis, which may lead to pulmonary embolism (PE), in patients undergoing knee or hip replacement surgery</a:t>
            </a:r>
          </a:p>
          <a:p>
            <a:pPr lvl="1"/>
            <a:r>
              <a:rPr lang="en-US" sz="3600" dirty="0" smtClean="0"/>
              <a:t>Additional FDA Indication in November 2012</a:t>
            </a:r>
          </a:p>
          <a:p>
            <a:pPr lvl="2"/>
            <a:r>
              <a:rPr lang="en-US" sz="3100" dirty="0"/>
              <a:t>For the treatment of deep vein thrombosis (DVT) or pulmonary embolism (PE) and for the reduction in the risk of recurrent DVT and/or </a:t>
            </a:r>
            <a:r>
              <a:rPr lang="en-US" sz="3100" dirty="0" smtClean="0"/>
              <a:t>PE</a:t>
            </a:r>
          </a:p>
          <a:p>
            <a:pPr marL="914400" lvl="2" indent="0">
              <a:buNone/>
            </a:pPr>
            <a:endParaRPr lang="en-US" sz="3100" dirty="0" smtClean="0"/>
          </a:p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Apixaban (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Eliquis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®)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FDA Approved in December 2012</a:t>
            </a:r>
          </a:p>
          <a:p>
            <a:pPr lvl="2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For the prevention of stroke and systemic embolism resulting from nonvalvular atrial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fibrillation</a:t>
            </a:r>
          </a:p>
          <a:p>
            <a:pPr lvl="2"/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Edoxaban (Lixiana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®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Currently in phase III clinical trials</a:t>
            </a: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Betrixaban</a:t>
            </a:r>
          </a:p>
          <a:p>
            <a:pPr lvl="1"/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Currently in phase III clinical trials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6548535" cy="5835328"/>
          </a:xfrm>
        </p:spPr>
      </p:pic>
    </p:spTree>
    <p:extLst>
      <p:ext uri="{BB962C8B-B14F-4D97-AF65-F5344CB8AC3E}">
        <p14:creationId xmlns:p14="http://schemas.microsoft.com/office/powerpoint/2010/main" val="7515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Rivaroxaban Trials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ROCKET-AF</a:t>
            </a:r>
          </a:p>
          <a:p>
            <a:pPr lvl="1"/>
            <a:r>
              <a:rPr lang="en-US" dirty="0" smtClean="0"/>
              <a:t>Studied 20mg Daily in patients with nonvalvular AF</a:t>
            </a:r>
          </a:p>
          <a:p>
            <a:pPr lvl="2"/>
            <a:r>
              <a:rPr lang="en-US" dirty="0" smtClean="0"/>
              <a:t>Compared &gt;14,000 patients on </a:t>
            </a:r>
            <a:r>
              <a:rPr lang="en-US" dirty="0" err="1" smtClean="0"/>
              <a:t>rivaroxaban</a:t>
            </a:r>
            <a:r>
              <a:rPr lang="en-US" dirty="0" smtClean="0"/>
              <a:t> or dose adjusted warfarin</a:t>
            </a:r>
          </a:p>
          <a:p>
            <a:pPr lvl="2"/>
            <a:r>
              <a:rPr lang="en-US" dirty="0" err="1" smtClean="0"/>
              <a:t>Noninferior</a:t>
            </a:r>
            <a:r>
              <a:rPr lang="en-US" dirty="0" smtClean="0"/>
              <a:t> to warfarin for the prevention of stroke or systemic embolism associated with nonvalvular AF</a:t>
            </a:r>
          </a:p>
          <a:p>
            <a:pPr lvl="2"/>
            <a:r>
              <a:rPr lang="en-US" dirty="0" smtClean="0"/>
              <a:t>No difference in risk of major bleeding</a:t>
            </a:r>
          </a:p>
          <a:p>
            <a:pPr lvl="3"/>
            <a:r>
              <a:rPr lang="en-US" dirty="0" smtClean="0"/>
              <a:t>Less incidence of intracranial and fatal bleeding with Rivaroxaban group</a:t>
            </a:r>
          </a:p>
          <a:p>
            <a:pPr lvl="1"/>
            <a:r>
              <a:rPr lang="en-US" dirty="0" smtClean="0"/>
              <a:t>FDA Approval</a:t>
            </a:r>
          </a:p>
          <a:p>
            <a:r>
              <a:rPr lang="en-US" dirty="0" smtClean="0"/>
              <a:t>EINSTEIN DVT &amp; EINSTEIN PE</a:t>
            </a:r>
          </a:p>
          <a:p>
            <a:pPr lvl="1"/>
            <a:r>
              <a:rPr lang="en-US" dirty="0" smtClean="0"/>
              <a:t>Studied 15mg BID for 21 days then 20mg once daily for a total 6 months for the treatment of DVT or PE</a:t>
            </a:r>
          </a:p>
          <a:p>
            <a:pPr lvl="2"/>
            <a:r>
              <a:rPr lang="en-US" dirty="0" smtClean="0"/>
              <a:t>Compared against standard of care (Enoxaparin followed by Warfarin)</a:t>
            </a:r>
          </a:p>
          <a:p>
            <a:pPr lvl="2"/>
            <a:r>
              <a:rPr lang="en-US" dirty="0" err="1" smtClean="0"/>
              <a:t>Noninferior</a:t>
            </a:r>
            <a:r>
              <a:rPr lang="en-US" dirty="0" smtClean="0"/>
              <a:t> to standard therapy</a:t>
            </a:r>
          </a:p>
          <a:p>
            <a:pPr lvl="3"/>
            <a:r>
              <a:rPr lang="en-US" dirty="0" smtClean="0"/>
              <a:t>Extension of trial studied 20mg daily for an additional 6-12 months to prevent the recurrence of DVT/PE</a:t>
            </a:r>
          </a:p>
          <a:p>
            <a:pPr lvl="4"/>
            <a:r>
              <a:rPr lang="en-US" dirty="0" smtClean="0"/>
              <a:t>VTE recurred in 1.3% vs. 7.1% in placebo group</a:t>
            </a:r>
          </a:p>
          <a:p>
            <a:pPr lvl="2"/>
            <a:r>
              <a:rPr lang="en-US" dirty="0" smtClean="0"/>
              <a:t>Rates of bleeding were similar in each group</a:t>
            </a:r>
          </a:p>
          <a:p>
            <a:pPr lvl="3"/>
            <a:r>
              <a:rPr lang="en-US" dirty="0" smtClean="0"/>
              <a:t>In patients with PE rates of bleeding were less in the </a:t>
            </a:r>
            <a:r>
              <a:rPr lang="en-US" dirty="0" err="1" smtClean="0"/>
              <a:t>rivaroxaban</a:t>
            </a:r>
            <a:r>
              <a:rPr lang="en-US" dirty="0" smtClean="0"/>
              <a:t> group (1.1% vs. 2.2%, p=0.003)</a:t>
            </a:r>
          </a:p>
          <a:p>
            <a:pPr lvl="1"/>
            <a:r>
              <a:rPr lang="en-US" dirty="0" smtClean="0"/>
              <a:t>FDA Approval</a:t>
            </a:r>
          </a:p>
          <a:p>
            <a:r>
              <a:rPr lang="en-US" dirty="0" smtClean="0"/>
              <a:t>RECORD 1-3</a:t>
            </a:r>
          </a:p>
          <a:p>
            <a:pPr lvl="1"/>
            <a:r>
              <a:rPr lang="en-US" dirty="0" smtClean="0"/>
              <a:t>Studied 10mg once daily in patients undergoing hip or knee surgery</a:t>
            </a:r>
          </a:p>
          <a:p>
            <a:pPr lvl="1"/>
            <a:r>
              <a:rPr lang="en-US" dirty="0" smtClean="0"/>
              <a:t>FDA Approval</a:t>
            </a:r>
            <a:endParaRPr lang="en-US" dirty="0"/>
          </a:p>
        </p:txBody>
      </p:sp>
      <p:pic>
        <p:nvPicPr>
          <p:cNvPr id="12290" name="Picture 2" descr="http://upload.wikimedia.org/wikipedia/commons/6/6c/Rivaroxaban_Structural_Formul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95" y="5181600"/>
            <a:ext cx="3200400" cy="15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les.e-visitor.webnode.es/200000979-21ab422a51/Xarelto-HCP-France-November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78" y="3429000"/>
            <a:ext cx="4208722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Rivaroxaban (</a:t>
            </a:r>
            <a:r>
              <a:rPr lang="en-US" dirty="0" err="1" smtClean="0"/>
              <a:t>Xarelto</a:t>
            </a:r>
            <a:r>
              <a:rPr lang="en-US" dirty="0" smtClean="0"/>
              <a:t>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718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Direct inhibitor of Factor Xa</a:t>
            </a:r>
          </a:p>
          <a:p>
            <a:pPr lvl="1"/>
            <a:r>
              <a:rPr lang="en-US" dirty="0" smtClean="0"/>
              <a:t>Directly blocks the active site of factor Xa</a:t>
            </a:r>
          </a:p>
          <a:p>
            <a:pPr lvl="2"/>
            <a:r>
              <a:rPr lang="en-US" dirty="0" smtClean="0"/>
              <a:t>Does not require cofactor such as Anti-thrombin III</a:t>
            </a:r>
          </a:p>
          <a:p>
            <a:pPr lvl="3"/>
            <a:r>
              <a:rPr lang="en-US" dirty="0" smtClean="0"/>
              <a:t>required with </a:t>
            </a:r>
            <a:r>
              <a:rPr lang="en-US" dirty="0" err="1" smtClean="0"/>
              <a:t>fondaparinux</a:t>
            </a:r>
            <a:endParaRPr lang="en-US" dirty="0" smtClean="0"/>
          </a:p>
          <a:p>
            <a:pPr lvl="1"/>
            <a:r>
              <a:rPr lang="en-US" dirty="0" smtClean="0"/>
              <a:t>Activation of Factor </a:t>
            </a:r>
            <a:r>
              <a:rPr lang="en-US" dirty="0"/>
              <a:t>Xa </a:t>
            </a:r>
            <a:r>
              <a:rPr lang="en-US" dirty="0" smtClean="0"/>
              <a:t>via Intrinsic AND Extrinsic pathways generates thrombin  → clot formation</a:t>
            </a:r>
          </a:p>
          <a:p>
            <a:pPr lvl="2"/>
            <a:r>
              <a:rPr lang="en-US" dirty="0" smtClean="0"/>
              <a:t>Indirectly inhibits platelets </a:t>
            </a:r>
          </a:p>
          <a:p>
            <a:r>
              <a:rPr lang="en-US" dirty="0" smtClean="0"/>
              <a:t>Rapid Onset of Action</a:t>
            </a:r>
          </a:p>
          <a:p>
            <a:pPr lvl="1"/>
            <a:r>
              <a:rPr lang="en-US" dirty="0" smtClean="0"/>
              <a:t>80-100% bioavailable</a:t>
            </a:r>
          </a:p>
          <a:p>
            <a:pPr lvl="1"/>
            <a:r>
              <a:rPr lang="en-US" dirty="0" smtClean="0"/>
              <a:t>Peak serum levels 2-4 hrs after oral administration</a:t>
            </a:r>
          </a:p>
          <a:p>
            <a:r>
              <a:rPr lang="en-US" dirty="0" smtClean="0"/>
              <a:t>Half-life 5-9 hours</a:t>
            </a:r>
          </a:p>
          <a:p>
            <a:pPr lvl="1"/>
            <a:r>
              <a:rPr lang="en-US" dirty="0" smtClean="0"/>
              <a:t>Dosed once daily for stroke prevention and                                                        DVT/ PE prophylaxis</a:t>
            </a:r>
          </a:p>
          <a:p>
            <a:pPr lvl="1"/>
            <a:r>
              <a:rPr lang="en-US" dirty="0" smtClean="0"/>
              <a:t>Twice daily for DVT/PE treatment</a:t>
            </a:r>
          </a:p>
          <a:p>
            <a:r>
              <a:rPr lang="en-US" dirty="0" smtClean="0"/>
              <a:t>CYP3A4/5 substrate and P-</a:t>
            </a:r>
            <a:r>
              <a:rPr lang="en-US" dirty="0" err="1" smtClean="0"/>
              <a:t>gp</a:t>
            </a:r>
            <a:r>
              <a:rPr lang="en-US" dirty="0" smtClean="0"/>
              <a:t> substrate</a:t>
            </a:r>
          </a:p>
          <a:p>
            <a:pPr lvl="1"/>
            <a:r>
              <a:rPr lang="en-US" dirty="0" smtClean="0"/>
              <a:t>Drug/drug interactions</a:t>
            </a:r>
          </a:p>
          <a:p>
            <a:endParaRPr lang="en-US" dirty="0"/>
          </a:p>
        </p:txBody>
      </p:sp>
      <p:pic>
        <p:nvPicPr>
          <p:cNvPr id="4100" name="Picture 4" descr="http://www.xarelto.com/html/images/accordion/Accordion-Coag-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095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originbranding.com/wp-content/uploads/2011/01/xarelto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n-US" u="sng" dirty="0" smtClean="0"/>
              <a:t>Rivaroxaban (</a:t>
            </a:r>
            <a:r>
              <a:rPr lang="en-US" u="sng" dirty="0" err="1" smtClean="0"/>
              <a:t>Xarelto</a:t>
            </a:r>
            <a:r>
              <a:rPr lang="en-US" u="sng" dirty="0" smtClean="0"/>
              <a:t>®)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Dosage: </a:t>
            </a:r>
          </a:p>
          <a:p>
            <a:pPr lvl="2"/>
            <a:r>
              <a:rPr lang="en-US" dirty="0" smtClean="0"/>
              <a:t>20mg orally daily in patients with </a:t>
            </a:r>
            <a:r>
              <a:rPr lang="en-US" dirty="0" err="1" smtClean="0"/>
              <a:t>A.Fib</a:t>
            </a:r>
            <a:endParaRPr lang="en-US" dirty="0" smtClean="0"/>
          </a:p>
          <a:p>
            <a:pPr lvl="2"/>
            <a:r>
              <a:rPr lang="en-US" dirty="0" smtClean="0"/>
              <a:t>15mg orally  twice daily  x21 days then 20mg Daily for 6-12 months for patients with DVT/PE</a:t>
            </a:r>
          </a:p>
          <a:p>
            <a:pPr lvl="2"/>
            <a:r>
              <a:rPr lang="en-US" dirty="0" smtClean="0"/>
              <a:t>10mg orally daily – For DVT/PE Prevention</a:t>
            </a:r>
          </a:p>
          <a:p>
            <a:pPr lvl="3"/>
            <a:r>
              <a:rPr lang="en-US" dirty="0" smtClean="0"/>
              <a:t>X12 days for knee replacement surgery</a:t>
            </a:r>
          </a:p>
          <a:p>
            <a:pPr lvl="3"/>
            <a:r>
              <a:rPr lang="en-US" dirty="0" smtClean="0"/>
              <a:t>X35 days for hip replacement surgery</a:t>
            </a:r>
          </a:p>
          <a:p>
            <a:pPr lvl="1"/>
            <a:r>
              <a:rPr lang="en-US" dirty="0" smtClean="0"/>
              <a:t>Precaution in Renal Impairment</a:t>
            </a:r>
          </a:p>
          <a:p>
            <a:pPr lvl="2"/>
            <a:r>
              <a:rPr lang="en-US" dirty="0" smtClean="0"/>
              <a:t>Clearance - 50-15ml/min: 15mg once daily</a:t>
            </a:r>
          </a:p>
          <a:p>
            <a:pPr lvl="2"/>
            <a:r>
              <a:rPr lang="en-US" dirty="0" smtClean="0"/>
              <a:t>Clearance &lt;15ml/min: avoid use</a:t>
            </a:r>
          </a:p>
          <a:p>
            <a:pPr lvl="3"/>
            <a:r>
              <a:rPr lang="en-US" dirty="0" smtClean="0"/>
              <a:t>Avoid in &lt;30ml/min in DVT/PE Prophylaxis patients</a:t>
            </a:r>
          </a:p>
          <a:p>
            <a:pPr lvl="1"/>
            <a:r>
              <a:rPr lang="en-US" dirty="0" smtClean="0"/>
              <a:t>Avoid use in moderate to severe hepatic impairment</a:t>
            </a:r>
          </a:p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Bleeding 5.8%</a:t>
            </a:r>
          </a:p>
          <a:p>
            <a:pPr lvl="2"/>
            <a:r>
              <a:rPr lang="en-US" dirty="0" smtClean="0"/>
              <a:t>0.3% Major bleeding</a:t>
            </a:r>
          </a:p>
          <a:p>
            <a:r>
              <a:rPr lang="en-US" dirty="0" smtClean="0"/>
              <a:t>Administration</a:t>
            </a:r>
          </a:p>
          <a:p>
            <a:pPr lvl="1"/>
            <a:r>
              <a:rPr lang="en-US" dirty="0" err="1" smtClean="0"/>
              <a:t>A.Fib</a:t>
            </a:r>
            <a:r>
              <a:rPr lang="en-US" dirty="0" smtClean="0"/>
              <a:t> patients should take with evening meal</a:t>
            </a:r>
          </a:p>
          <a:p>
            <a:pPr lvl="1"/>
            <a:r>
              <a:rPr lang="en-US" dirty="0" smtClean="0"/>
              <a:t>15mg and 20mg taken with food – 10mg with or without food</a:t>
            </a:r>
          </a:p>
          <a:p>
            <a:pPr lvl="1"/>
            <a:r>
              <a:rPr lang="en-US" dirty="0" smtClean="0"/>
              <a:t>In DVT/PE prevention with hip/knee patients - administer 6-10hrs post-op once hemostasis is attained</a:t>
            </a:r>
          </a:p>
          <a:p>
            <a:r>
              <a:rPr lang="en-US" dirty="0" smtClean="0"/>
              <a:t>Cost - $300.42/month</a:t>
            </a:r>
          </a:p>
          <a:p>
            <a:pPr lvl="1"/>
            <a:r>
              <a:rPr lang="en-US" dirty="0" smtClean="0"/>
              <a:t>Based on average wholesale price for #30 20mg tabs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 descr="http://t1.gstatic.com/images?q=tbn:ANd9GcRxs928kdg7GNsPmdOrJzGVM7ZOOkTYpEDnRqqEJrwlj4-pv5L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Factor Xa Inhibitors</a:t>
            </a:r>
            <a:br>
              <a:rPr lang="en-US" u="sng" dirty="0" smtClean="0"/>
            </a:br>
            <a:r>
              <a:rPr lang="en-US" u="sng" dirty="0" smtClean="0"/>
              <a:t>“-bans”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Rivaroxaban (Xarelto®)</a:t>
            </a:r>
          </a:p>
          <a:p>
            <a:pPr lvl="1"/>
            <a:r>
              <a:rPr lang="en-US" sz="1900" dirty="0" smtClean="0">
                <a:solidFill>
                  <a:schemeClr val="bg1">
                    <a:lumMod val="75000"/>
                  </a:schemeClr>
                </a:solidFill>
              </a:rPr>
              <a:t>FDA Approval in July 2011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For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stroke prophylaxis and systemic embolism prophylaxis in patients with nonvalvular atrial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fibrillation</a:t>
            </a:r>
          </a:p>
          <a:p>
            <a:pPr lvl="2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For deep venous thrombosis (DVT) prophylaxis, which may lead to pulmonary embolism (PE), in patients undergoing knee or hip replacement surgery</a:t>
            </a:r>
          </a:p>
          <a:p>
            <a:pPr lvl="1"/>
            <a:r>
              <a:rPr lang="en-US" sz="1900" dirty="0" smtClean="0">
                <a:solidFill>
                  <a:schemeClr val="bg1">
                    <a:lumMod val="75000"/>
                  </a:schemeClr>
                </a:solidFill>
              </a:rPr>
              <a:t>FDA Approved Indication in November 2012</a:t>
            </a:r>
          </a:p>
          <a:p>
            <a:pPr lvl="2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For the treatment of deep vein thrombosis (DVT) or pulmonary embolism (PE) and for the reduction in the risk of recurrent DVT and/or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PE</a:t>
            </a:r>
          </a:p>
          <a:p>
            <a:pPr lvl="2"/>
            <a:endParaRPr lang="en-US" sz="1200" dirty="0" smtClean="0"/>
          </a:p>
          <a:p>
            <a:r>
              <a:rPr lang="en-US" sz="3100" dirty="0" smtClean="0"/>
              <a:t>Apixaban (</a:t>
            </a:r>
            <a:r>
              <a:rPr lang="en-US" sz="3100" dirty="0"/>
              <a:t>Eliquis</a:t>
            </a:r>
            <a:r>
              <a:rPr lang="en-US" sz="3100" dirty="0" smtClean="0"/>
              <a:t>®)</a:t>
            </a:r>
          </a:p>
          <a:p>
            <a:pPr lvl="1"/>
            <a:r>
              <a:rPr lang="en-US" sz="2600" dirty="0" smtClean="0"/>
              <a:t>FDA Approved in December 2012</a:t>
            </a:r>
          </a:p>
          <a:p>
            <a:pPr lvl="2"/>
            <a:r>
              <a:rPr lang="en-US" sz="2300" dirty="0"/>
              <a:t>For the prevention of stroke and systemic embolism resulting from nonvalvular atrial </a:t>
            </a:r>
            <a:r>
              <a:rPr lang="en-US" sz="2300" dirty="0" smtClean="0"/>
              <a:t>fibrillation</a:t>
            </a:r>
            <a:endParaRPr lang="en-US" sz="2300" dirty="0"/>
          </a:p>
          <a:p>
            <a:pPr lvl="2"/>
            <a:endParaRPr lang="en-US" sz="2000" dirty="0"/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Edoxaban (Lixiana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®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Currently in phase III clinical trials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Betrixaban</a:t>
            </a:r>
          </a:p>
          <a:p>
            <a:pPr lvl="1"/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Currently in phase III clinical trials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10242" name="Picture 2" descr="http://t2.gstatic.com/images?q=tbn:ANd9GcR4bJA3SYOKnTg5ohGAM52odOKSGoGaVhJtsDfi8-XwS429sz5Jz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bmole.com/upload/Apixaban-chemical-structu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"/>
            <a:ext cx="2209800" cy="16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Apixaban Trials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AVERROES</a:t>
            </a:r>
          </a:p>
          <a:p>
            <a:pPr lvl="1"/>
            <a:r>
              <a:rPr lang="en-US" dirty="0" smtClean="0"/>
              <a:t>Studied 5mg twice daily in patients with A. Fib for stroke prevention vs. Aspirin 81-324mg daily</a:t>
            </a:r>
          </a:p>
          <a:p>
            <a:pPr lvl="2"/>
            <a:r>
              <a:rPr lang="en-US" dirty="0" smtClean="0"/>
              <a:t>Primary outcome was stroke or systemic embolism</a:t>
            </a:r>
          </a:p>
          <a:p>
            <a:pPr lvl="3"/>
            <a:r>
              <a:rPr lang="en-US" dirty="0" smtClean="0"/>
              <a:t>51 in Apixaban group vs. 113 in ASA group</a:t>
            </a:r>
          </a:p>
          <a:p>
            <a:pPr lvl="2"/>
            <a:r>
              <a:rPr lang="en-US" dirty="0" smtClean="0"/>
              <a:t>No difference in bleeding rates</a:t>
            </a:r>
          </a:p>
          <a:p>
            <a:pPr lvl="2"/>
            <a:r>
              <a:rPr lang="en-US" dirty="0" smtClean="0"/>
              <a:t>Terminated early due to benefit of Apixaban over ASA</a:t>
            </a:r>
          </a:p>
          <a:p>
            <a:r>
              <a:rPr lang="en-US" dirty="0" smtClean="0"/>
              <a:t>ARISTOTLE</a:t>
            </a:r>
          </a:p>
          <a:p>
            <a:pPr lvl="1"/>
            <a:r>
              <a:rPr lang="en-US" dirty="0" smtClean="0"/>
              <a:t>Studied 5mg twice daily in patients with A. Fib for stroke prevention vs. Warfarin (INR 2-3)</a:t>
            </a:r>
          </a:p>
          <a:p>
            <a:pPr lvl="2"/>
            <a:r>
              <a:rPr lang="en-US" dirty="0" smtClean="0"/>
              <a:t>Primary outcome was stroke or systemic embolism</a:t>
            </a:r>
          </a:p>
          <a:p>
            <a:pPr lvl="3"/>
            <a:r>
              <a:rPr lang="en-US" dirty="0" smtClean="0"/>
              <a:t>Apixaban found to be </a:t>
            </a:r>
            <a:r>
              <a:rPr lang="en-US" u="sng" dirty="0" smtClean="0"/>
              <a:t>superior</a:t>
            </a:r>
            <a:r>
              <a:rPr lang="en-US" dirty="0" smtClean="0"/>
              <a:t> to Warfarin </a:t>
            </a:r>
          </a:p>
          <a:p>
            <a:pPr lvl="2"/>
            <a:r>
              <a:rPr lang="en-US" dirty="0" smtClean="0"/>
              <a:t>Less bleeding in Apixaban group</a:t>
            </a:r>
          </a:p>
          <a:p>
            <a:pPr lvl="2"/>
            <a:r>
              <a:rPr lang="en-US" dirty="0" smtClean="0"/>
              <a:t>Lower mortality in Apixaban group</a:t>
            </a:r>
            <a:endParaRPr lang="en-US" dirty="0"/>
          </a:p>
          <a:p>
            <a:pPr lvl="1"/>
            <a:r>
              <a:rPr lang="en-US" dirty="0" smtClean="0"/>
              <a:t>FDA Approval</a:t>
            </a:r>
          </a:p>
          <a:p>
            <a:r>
              <a:rPr lang="en-US" dirty="0" smtClean="0"/>
              <a:t>ADVANCE 1-3</a:t>
            </a:r>
          </a:p>
          <a:p>
            <a:pPr lvl="1"/>
            <a:r>
              <a:rPr lang="en-US" dirty="0" smtClean="0"/>
              <a:t>Studied 2.5mg twice daily for VTE prevention following total knee or hip replacement vs. Enoxaparin 30mg twice daily or 40mg daily</a:t>
            </a:r>
          </a:p>
          <a:p>
            <a:pPr lvl="2"/>
            <a:r>
              <a:rPr lang="en-US" dirty="0" smtClean="0"/>
              <a:t>Failed to show non-inferiority in ADVANCE I For knee replacement vs. Enoxaparin 30mg twice daily</a:t>
            </a:r>
          </a:p>
          <a:p>
            <a:pPr lvl="2"/>
            <a:r>
              <a:rPr lang="en-US" dirty="0" smtClean="0"/>
              <a:t>ADVANCE 2  Apixaban was superior to Enoxaparin 40mg daily for knee replacement</a:t>
            </a:r>
          </a:p>
          <a:p>
            <a:pPr lvl="2"/>
            <a:r>
              <a:rPr lang="en-US" dirty="0" smtClean="0"/>
              <a:t>ADVANCE 3 Apixaban  had lower rates of DVT/PE (n=27) vs. Enoxaparin 40mg daily (n=74)</a:t>
            </a:r>
          </a:p>
          <a:p>
            <a:pPr lvl="3"/>
            <a:r>
              <a:rPr lang="en-US" dirty="0" smtClean="0"/>
              <a:t>No difference  in bleeding in all 3 trials</a:t>
            </a:r>
          </a:p>
          <a:p>
            <a:pPr lvl="1"/>
            <a:r>
              <a:rPr lang="en-US" dirty="0" smtClean="0"/>
              <a:t>Not FDA approved (yet?)</a:t>
            </a:r>
          </a:p>
        </p:txBody>
      </p:sp>
      <p:pic>
        <p:nvPicPr>
          <p:cNvPr id="8196" name="Picture 4" descr="http://t1.gstatic.com/images?q=tbn:ANd9GcSMLRAOfPsoC6ERTTT6Z_OwXr9kS4phnzgQapj6ozJSxMxhhZ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57849"/>
            <a:ext cx="1600200" cy="12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sz="3600" dirty="0" smtClean="0"/>
              <a:t>Nothing to Disclose</a:t>
            </a:r>
          </a:p>
        </p:txBody>
      </p:sp>
      <p:pic>
        <p:nvPicPr>
          <p:cNvPr id="1026" name="Picture 2" descr="http://web.securityinnovation.com/Portals/49125/images/Disclos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705600" cy="24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Apixaban (Eliquis®)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Direct inhibitor of Factor Xa</a:t>
            </a:r>
          </a:p>
          <a:p>
            <a:pPr lvl="1"/>
            <a:r>
              <a:rPr lang="en-US" dirty="0"/>
              <a:t>Directly blocks the active site of factor Xa</a:t>
            </a:r>
          </a:p>
          <a:p>
            <a:pPr lvl="2"/>
            <a:r>
              <a:rPr lang="en-US" dirty="0"/>
              <a:t>Does not require </a:t>
            </a:r>
            <a:r>
              <a:rPr lang="en-US" dirty="0" smtClean="0"/>
              <a:t>Anti-thrombin </a:t>
            </a:r>
            <a:r>
              <a:rPr lang="en-US" dirty="0"/>
              <a:t>III</a:t>
            </a:r>
          </a:p>
          <a:p>
            <a:pPr lvl="1"/>
            <a:r>
              <a:rPr lang="en-US" dirty="0" smtClean="0"/>
              <a:t>Activation </a:t>
            </a:r>
            <a:r>
              <a:rPr lang="en-US" dirty="0"/>
              <a:t>of Factor Xa </a:t>
            </a:r>
            <a:r>
              <a:rPr lang="en-US" dirty="0" smtClean="0"/>
              <a:t>generates thrombin → fibrin</a:t>
            </a:r>
            <a:endParaRPr lang="en-US" dirty="0"/>
          </a:p>
          <a:p>
            <a:pPr lvl="2"/>
            <a:r>
              <a:rPr lang="en-US" dirty="0"/>
              <a:t>Indirectly inhibits platelets </a:t>
            </a:r>
          </a:p>
          <a:p>
            <a:r>
              <a:rPr lang="en-US" dirty="0"/>
              <a:t>Rapid Onset of Action</a:t>
            </a:r>
          </a:p>
          <a:p>
            <a:pPr lvl="1"/>
            <a:r>
              <a:rPr lang="en-US" dirty="0" smtClean="0"/>
              <a:t>50% </a:t>
            </a:r>
            <a:r>
              <a:rPr lang="en-US" dirty="0"/>
              <a:t>bioavailable</a:t>
            </a:r>
          </a:p>
          <a:p>
            <a:pPr lvl="1"/>
            <a:r>
              <a:rPr lang="en-US" dirty="0" smtClean="0"/>
              <a:t>Peak serum levels 3-4hrs </a:t>
            </a:r>
            <a:r>
              <a:rPr lang="en-US" dirty="0"/>
              <a:t>after oral administration</a:t>
            </a:r>
          </a:p>
          <a:p>
            <a:r>
              <a:rPr lang="en-US" dirty="0"/>
              <a:t>Half-life </a:t>
            </a:r>
            <a:r>
              <a:rPr lang="en-US" dirty="0" smtClean="0"/>
              <a:t>12 hours due to prolonged absorption</a:t>
            </a:r>
            <a:endParaRPr lang="en-US" dirty="0"/>
          </a:p>
          <a:p>
            <a:pPr lvl="1"/>
            <a:r>
              <a:rPr lang="en-US" dirty="0"/>
              <a:t>Dosed </a:t>
            </a:r>
            <a:r>
              <a:rPr lang="en-US" dirty="0" smtClean="0"/>
              <a:t>twice daily</a:t>
            </a:r>
            <a:endParaRPr lang="en-US" dirty="0"/>
          </a:p>
          <a:p>
            <a:r>
              <a:rPr lang="en-US" dirty="0" smtClean="0"/>
              <a:t>CYP3A4 and P-glycoprotein substrate</a:t>
            </a:r>
          </a:p>
          <a:p>
            <a:pPr lvl="1"/>
            <a:r>
              <a:rPr lang="en-US" dirty="0" smtClean="0"/>
              <a:t> Drug/drug interactions</a:t>
            </a:r>
          </a:p>
          <a:p>
            <a:endParaRPr lang="en-US" dirty="0"/>
          </a:p>
        </p:txBody>
      </p:sp>
      <p:pic>
        <p:nvPicPr>
          <p:cNvPr id="4" name="Picture 2" descr="http://www.pfizer.no/upload/Helsepersonell/Legemidler/Bilder/Eliquis/APX_ELQ_Color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81600"/>
            <a:ext cx="253999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iquis packs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31969"/>
            <a:ext cx="3276600" cy="22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Apixaban (</a:t>
            </a:r>
            <a:r>
              <a:rPr lang="en-US" u="sng" dirty="0" err="1"/>
              <a:t>Eliquis</a:t>
            </a:r>
            <a:r>
              <a:rPr lang="en-US" u="sng" dirty="0"/>
              <a:t>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Dosage: 5mg twice daily</a:t>
            </a:r>
          </a:p>
          <a:p>
            <a:pPr lvl="1"/>
            <a:r>
              <a:rPr lang="en-US" dirty="0" smtClean="0"/>
              <a:t>Decrease to 2.5mg orally twice daily if </a:t>
            </a:r>
            <a:r>
              <a:rPr lang="en-US" u="sng" dirty="0" smtClean="0"/>
              <a:t>TWO</a:t>
            </a:r>
            <a:r>
              <a:rPr lang="en-US" dirty="0" smtClean="0"/>
              <a:t> of the following:</a:t>
            </a:r>
          </a:p>
          <a:p>
            <a:pPr lvl="2"/>
            <a:r>
              <a:rPr lang="en-US" dirty="0" smtClean="0"/>
              <a:t>Age ≥80</a:t>
            </a:r>
          </a:p>
          <a:p>
            <a:pPr lvl="2"/>
            <a:r>
              <a:rPr lang="en-US" dirty="0" smtClean="0"/>
              <a:t>Body weight ≤ 60 kg</a:t>
            </a:r>
          </a:p>
          <a:p>
            <a:pPr lvl="2"/>
            <a:r>
              <a:rPr lang="en-US" dirty="0" smtClean="0"/>
              <a:t>Serum Creatinine (Scr) ≥ 1.5 mg/dl</a:t>
            </a:r>
          </a:p>
          <a:p>
            <a:pPr lvl="1"/>
            <a:r>
              <a:rPr lang="en-US" dirty="0" smtClean="0"/>
              <a:t>2.5mg twice daily with strong inhibitors of CYP3A4 &amp; P-</a:t>
            </a:r>
            <a:r>
              <a:rPr lang="en-US" dirty="0" err="1" smtClean="0"/>
              <a:t>gp</a:t>
            </a:r>
            <a:endParaRPr lang="en-US" dirty="0" smtClean="0"/>
          </a:p>
          <a:p>
            <a:r>
              <a:rPr lang="en-US" dirty="0" smtClean="0"/>
              <a:t>Black-Box warning against abrupt discontinuation in patients with A. Fib</a:t>
            </a:r>
          </a:p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Bleeding - 2.13%/year</a:t>
            </a:r>
          </a:p>
          <a:p>
            <a:pPr lvl="1"/>
            <a:r>
              <a:rPr lang="en-US" dirty="0" smtClean="0"/>
              <a:t>Hypersensitivity &lt;1%</a:t>
            </a:r>
          </a:p>
          <a:p>
            <a:r>
              <a:rPr lang="en-US" dirty="0" smtClean="0"/>
              <a:t>Cost - $300.44/month</a:t>
            </a:r>
          </a:p>
          <a:p>
            <a:pPr lvl="1"/>
            <a:r>
              <a:rPr lang="en-US" dirty="0" smtClean="0"/>
              <a:t>Based on average wholesale price for 60 tabs</a:t>
            </a:r>
          </a:p>
          <a:p>
            <a:pPr lvl="1">
              <a:buNone/>
            </a:pPr>
            <a:r>
              <a:rPr lang="en-US" dirty="0" smtClean="0"/>
              <a:t>	of 2.5 or 5mg strengths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8/8e/Betrixaban_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52334" y="4994602"/>
            <a:ext cx="1463773" cy="16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Factor Xa Inhibitors</a:t>
            </a:r>
            <a:br>
              <a:rPr lang="en-US" u="sng" dirty="0"/>
            </a:br>
            <a:r>
              <a:rPr lang="en-US" u="sng" dirty="0"/>
              <a:t>“-bans”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Rivaroxaban (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</a:rPr>
              <a:t>Xarelto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®)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FDA Approval in July 2011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For stroke prophylaxis and systemic embolism prophylaxis in patients with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nonvalvular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atrial fibrillation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For deep venous thrombosis (DVT) prophylaxis, which may lead to pulmonary embolism (PE), in patients undergoing knee or hip replacement surgery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FDA Approved Indication in November 2012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For the treatment of deep vein thrombosis (DVT) or pulmonary embolism (PE) and for the reduction in the risk of recurrent DVT and/or PE</a:t>
            </a:r>
          </a:p>
          <a:p>
            <a:pPr lvl="2"/>
            <a:endParaRPr lang="en-US" sz="1200" dirty="0"/>
          </a:p>
          <a:p>
            <a:r>
              <a:rPr lang="en-US" sz="3100" dirty="0">
                <a:solidFill>
                  <a:schemeClr val="bg1">
                    <a:lumMod val="50000"/>
                  </a:schemeClr>
                </a:solidFill>
              </a:rPr>
              <a:t>Apixaban (</a:t>
            </a:r>
            <a:r>
              <a:rPr lang="en-US" sz="3100" dirty="0" err="1">
                <a:solidFill>
                  <a:schemeClr val="bg1">
                    <a:lumMod val="50000"/>
                  </a:schemeClr>
                </a:solidFill>
              </a:rPr>
              <a:t>Eliquis</a:t>
            </a:r>
            <a:r>
              <a:rPr lang="en-US" sz="3100" dirty="0">
                <a:solidFill>
                  <a:schemeClr val="bg1">
                    <a:lumMod val="50000"/>
                  </a:schemeClr>
                </a:solidFill>
              </a:rPr>
              <a:t>®)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FDA Approved in December 2012</a:t>
            </a:r>
          </a:p>
          <a:p>
            <a:pPr lvl="2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For the prevention of stroke and systemic embolism resulting from 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nonvalvular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atrial fibrillation</a:t>
            </a:r>
          </a:p>
          <a:p>
            <a:pPr lvl="2"/>
            <a:endParaRPr lang="en-US" sz="2000" dirty="0"/>
          </a:p>
          <a:p>
            <a:r>
              <a:rPr lang="en-US" sz="3800" dirty="0" err="1"/>
              <a:t>Edoxaban</a:t>
            </a:r>
            <a:r>
              <a:rPr lang="en-US" sz="3800" dirty="0"/>
              <a:t> (</a:t>
            </a:r>
            <a:r>
              <a:rPr lang="en-US" sz="3800" dirty="0" err="1"/>
              <a:t>Lixiana</a:t>
            </a:r>
            <a:r>
              <a:rPr lang="en-US" sz="1900" dirty="0"/>
              <a:t>®</a:t>
            </a:r>
            <a:r>
              <a:rPr lang="en-US" sz="3800" dirty="0"/>
              <a:t>)</a:t>
            </a:r>
          </a:p>
          <a:p>
            <a:pPr lvl="1"/>
            <a:r>
              <a:rPr lang="en-US" sz="3200" dirty="0"/>
              <a:t>Currently in phase III clinical </a:t>
            </a:r>
            <a:r>
              <a:rPr lang="en-US" sz="3200" dirty="0" smtClean="0"/>
              <a:t>trials in US</a:t>
            </a:r>
          </a:p>
          <a:p>
            <a:pPr lvl="1"/>
            <a:r>
              <a:rPr lang="en-US" sz="3200" dirty="0" smtClean="0"/>
              <a:t>Approved in Japan</a:t>
            </a:r>
            <a:endParaRPr lang="en-US" sz="3200" dirty="0"/>
          </a:p>
          <a:p>
            <a:r>
              <a:rPr lang="en-US" sz="3800" dirty="0" err="1"/>
              <a:t>Betrixaban</a:t>
            </a:r>
            <a:endParaRPr lang="en-US" sz="3800" dirty="0"/>
          </a:p>
          <a:p>
            <a:pPr lvl="1"/>
            <a:r>
              <a:rPr lang="en-US" sz="3200" dirty="0"/>
              <a:t>Currently in phase III clinical </a:t>
            </a:r>
            <a:r>
              <a:rPr lang="en-US" sz="3200" dirty="0" smtClean="0"/>
              <a:t>trials</a:t>
            </a:r>
          </a:p>
          <a:p>
            <a:pPr lvl="1"/>
            <a:r>
              <a:rPr lang="en-US" sz="3200" dirty="0" smtClean="0"/>
              <a:t>Longer acting once-daily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3314" name="Picture 2" descr="http://www.tmquest.com/getimg.asp?id=790937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99703"/>
            <a:ext cx="1371600" cy="9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Factor Xa Inhibitors Monitoring and Reversal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Routine lab test monitoring not indicated</a:t>
            </a:r>
          </a:p>
          <a:p>
            <a:pPr lvl="1"/>
            <a:r>
              <a:rPr lang="en-US" dirty="0" smtClean="0"/>
              <a:t>anti-Factor Xa assay</a:t>
            </a:r>
          </a:p>
          <a:p>
            <a:pPr lvl="2"/>
            <a:r>
              <a:rPr lang="en-US" dirty="0" smtClean="0"/>
              <a:t>Increases proportionately</a:t>
            </a:r>
          </a:p>
          <a:p>
            <a:pPr lvl="2"/>
            <a:r>
              <a:rPr lang="en-US" dirty="0" smtClean="0"/>
              <a:t>Standard curves need developed</a:t>
            </a:r>
          </a:p>
          <a:p>
            <a:pPr lvl="1"/>
            <a:r>
              <a:rPr lang="en-US" dirty="0" smtClean="0"/>
              <a:t>Increases PT/INR and aPTT</a:t>
            </a:r>
          </a:p>
          <a:p>
            <a:pPr lvl="2"/>
            <a:r>
              <a:rPr lang="en-US" dirty="0" smtClean="0"/>
              <a:t>Small increase and high variability</a:t>
            </a:r>
            <a:endParaRPr lang="en-US" dirty="0"/>
          </a:p>
          <a:p>
            <a:pPr lvl="2"/>
            <a:r>
              <a:rPr lang="en-US" dirty="0" smtClean="0"/>
              <a:t>Cannot </a:t>
            </a:r>
            <a:r>
              <a:rPr lang="en-US" dirty="0"/>
              <a:t>be used for monitoring</a:t>
            </a:r>
          </a:p>
          <a:p>
            <a:r>
              <a:rPr lang="en-US" dirty="0"/>
              <a:t>Management of Bleeding – No Antidote</a:t>
            </a:r>
          </a:p>
          <a:p>
            <a:pPr lvl="1"/>
            <a:r>
              <a:rPr lang="en-US" dirty="0"/>
              <a:t>Activated Charcoal with </a:t>
            </a:r>
            <a:r>
              <a:rPr lang="en-US" dirty="0" smtClean="0"/>
              <a:t>in:</a:t>
            </a:r>
          </a:p>
          <a:p>
            <a:pPr lvl="2"/>
            <a:r>
              <a:rPr lang="en-US" dirty="0" smtClean="0"/>
              <a:t>8 hrs of ingestion for Rivaroxaban</a:t>
            </a:r>
          </a:p>
          <a:p>
            <a:pPr lvl="2"/>
            <a:r>
              <a:rPr lang="en-US" dirty="0" smtClean="0"/>
              <a:t>3 hrs with Apixaban</a:t>
            </a:r>
            <a:endParaRPr lang="en-US" dirty="0"/>
          </a:p>
          <a:p>
            <a:pPr lvl="1"/>
            <a:r>
              <a:rPr lang="en-US" dirty="0" smtClean="0"/>
              <a:t>No Dialysis </a:t>
            </a:r>
            <a:r>
              <a:rPr lang="en-US" dirty="0"/>
              <a:t>– </a:t>
            </a:r>
            <a:r>
              <a:rPr lang="en-US" dirty="0" smtClean="0"/>
              <a:t>both highly protein bound</a:t>
            </a:r>
            <a:endParaRPr lang="en-US" dirty="0"/>
          </a:p>
          <a:p>
            <a:pPr lvl="1"/>
            <a:r>
              <a:rPr lang="en-US" dirty="0"/>
              <a:t>PCC (Prothrombin Concentrate Complex)</a:t>
            </a:r>
          </a:p>
          <a:p>
            <a:pPr lvl="2"/>
            <a:r>
              <a:rPr lang="en-US" dirty="0"/>
              <a:t>4 Factor </a:t>
            </a:r>
            <a:r>
              <a:rPr lang="en-US" dirty="0" smtClean="0"/>
              <a:t>PCC - </a:t>
            </a:r>
            <a:r>
              <a:rPr lang="en-US" dirty="0"/>
              <a:t>II, VII, IX, X </a:t>
            </a:r>
            <a:r>
              <a:rPr lang="en-US" dirty="0" smtClean="0"/>
              <a:t>(not </a:t>
            </a:r>
            <a:r>
              <a:rPr lang="en-US" dirty="0"/>
              <a:t>available in US)</a:t>
            </a:r>
          </a:p>
          <a:p>
            <a:pPr lvl="2"/>
            <a:r>
              <a:rPr lang="en-US" dirty="0"/>
              <a:t>3 </a:t>
            </a:r>
            <a:r>
              <a:rPr lang="en-US" dirty="0" smtClean="0"/>
              <a:t>Factor PCC </a:t>
            </a:r>
            <a:r>
              <a:rPr lang="en-US" dirty="0"/>
              <a:t>- II, IX, X </a:t>
            </a:r>
          </a:p>
          <a:p>
            <a:pPr lvl="3"/>
            <a:r>
              <a:rPr lang="en-US" dirty="0"/>
              <a:t>aPCC </a:t>
            </a:r>
            <a:r>
              <a:rPr lang="en-US" dirty="0" smtClean="0"/>
              <a:t>– II, aVII, IX, X</a:t>
            </a:r>
          </a:p>
          <a:p>
            <a:pPr lvl="4"/>
            <a:r>
              <a:rPr lang="en-US" dirty="0" smtClean="0"/>
              <a:t>Feiba NF</a:t>
            </a:r>
            <a:r>
              <a:rPr lang="en-US" dirty="0"/>
              <a:t>®</a:t>
            </a:r>
            <a:r>
              <a:rPr lang="en-US" dirty="0" smtClean="0"/>
              <a:t> </a:t>
            </a:r>
            <a:r>
              <a:rPr lang="en-US" dirty="0"/>
              <a:t>(Baxter Healthcare) 50IU/kg</a:t>
            </a:r>
          </a:p>
          <a:p>
            <a:pPr lvl="1"/>
            <a:r>
              <a:rPr lang="en-US" dirty="0"/>
              <a:t>Recombinant activated Factor </a:t>
            </a:r>
            <a:r>
              <a:rPr lang="en-US" dirty="0" smtClean="0"/>
              <a:t>VIIa</a:t>
            </a:r>
          </a:p>
          <a:p>
            <a:pPr lvl="3"/>
            <a:r>
              <a:rPr lang="en-US" dirty="0" smtClean="0"/>
              <a:t>NovoSeven</a:t>
            </a:r>
            <a:r>
              <a:rPr lang="en-US" dirty="0"/>
              <a:t>®</a:t>
            </a:r>
          </a:p>
          <a:p>
            <a:pPr lvl="1"/>
            <a:r>
              <a:rPr lang="en-US" dirty="0" smtClean="0"/>
              <a:t>Caution  of potential fatal thrombus when giving aPCC and/or rFVIIa</a:t>
            </a:r>
            <a:endParaRPr lang="en-US" dirty="0"/>
          </a:p>
        </p:txBody>
      </p:sp>
      <p:pic>
        <p:nvPicPr>
          <p:cNvPr id="11266" name="Picture 2" descr="http://t1.gstatic.com/images?q=tbn:ANd9GcR-kidn1fV8E7xy2r_GDh1kkYTMPgVq9m-0IzLvxwYFNPQQh9Y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6435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rdiovascularbusiness.com/topics/prevention/images/assets/images/decisions_1334084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6992114" cy="46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…Then Why Monitor?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Very low body weight or Obese patients</a:t>
            </a:r>
          </a:p>
          <a:p>
            <a:r>
              <a:rPr lang="en-US" dirty="0" smtClean="0"/>
              <a:t>Evaluate adherence and efficacy</a:t>
            </a:r>
          </a:p>
          <a:p>
            <a:r>
              <a:rPr lang="en-US" dirty="0"/>
              <a:t>Evaluate patients with complicating factors</a:t>
            </a:r>
          </a:p>
          <a:p>
            <a:pPr lvl="1"/>
            <a:r>
              <a:rPr lang="en-US" dirty="0"/>
              <a:t>Bleeding</a:t>
            </a:r>
          </a:p>
          <a:p>
            <a:pPr lvl="1"/>
            <a:r>
              <a:rPr lang="en-US" dirty="0"/>
              <a:t>Thrombotic</a:t>
            </a:r>
          </a:p>
          <a:p>
            <a:pPr lvl="1"/>
            <a:r>
              <a:rPr lang="en-US" dirty="0"/>
              <a:t>Multiple factors</a:t>
            </a:r>
          </a:p>
          <a:p>
            <a:r>
              <a:rPr lang="en-US" dirty="0"/>
              <a:t>Hepatic or Renal Impairment</a:t>
            </a:r>
          </a:p>
          <a:p>
            <a:r>
              <a:rPr lang="en-US" dirty="0" smtClean="0"/>
              <a:t>Pediatrics</a:t>
            </a:r>
          </a:p>
          <a:p>
            <a:r>
              <a:rPr lang="en-US" dirty="0" smtClean="0"/>
              <a:t>Overdose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duejustice.com/media/images/photos/pills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514600" cy="180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3.gstatic.com/images?q=tbn:ANd9GcTvqWMcgfiI1XKF9pRs23CMPAPgHiMZCZ2v9hVpm51dNP2bM2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1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New Oral Anticoagulants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806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Oral administration</a:t>
            </a:r>
          </a:p>
          <a:p>
            <a:r>
              <a:rPr lang="en-US" dirty="0" smtClean="0"/>
              <a:t>Rapid onset</a:t>
            </a:r>
          </a:p>
          <a:p>
            <a:r>
              <a:rPr lang="en-US" dirty="0" smtClean="0"/>
              <a:t>Short half-life</a:t>
            </a:r>
          </a:p>
          <a:p>
            <a:pPr lvl="1"/>
            <a:r>
              <a:rPr lang="en-US" dirty="0" smtClean="0"/>
              <a:t>Rapid offset</a:t>
            </a:r>
          </a:p>
          <a:p>
            <a:r>
              <a:rPr lang="en-US" dirty="0" smtClean="0"/>
              <a:t>Predictable Response</a:t>
            </a:r>
          </a:p>
          <a:p>
            <a:pPr lvl="1"/>
            <a:r>
              <a:rPr lang="en-US" dirty="0" smtClean="0"/>
              <a:t>No routine monitoring</a:t>
            </a:r>
          </a:p>
          <a:p>
            <a:r>
              <a:rPr lang="en-US" dirty="0" smtClean="0"/>
              <a:t>Fixed Dosing</a:t>
            </a:r>
          </a:p>
          <a:p>
            <a:r>
              <a:rPr lang="en-US" dirty="0" smtClean="0"/>
              <a:t>Limited Drug-Drug interactions</a:t>
            </a:r>
          </a:p>
          <a:p>
            <a:r>
              <a:rPr lang="en-US" dirty="0" smtClean="0"/>
              <a:t>No Food – Drug interactions</a:t>
            </a:r>
          </a:p>
          <a:p>
            <a:r>
              <a:rPr lang="en-US" dirty="0" smtClean="0"/>
              <a:t>Potentially more Cost Effective</a:t>
            </a:r>
          </a:p>
          <a:p>
            <a:pPr lvl="1"/>
            <a:r>
              <a:rPr lang="en-US" dirty="0" smtClean="0"/>
              <a:t>No monitoring</a:t>
            </a:r>
          </a:p>
          <a:p>
            <a:pPr lvl="1"/>
            <a:r>
              <a:rPr lang="en-US" dirty="0" smtClean="0"/>
              <a:t>Less adverse events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4" descr="data:image/jpeg;base64,/9j/4AAQSkZJRgABAQAAAQABAAD/2wCEAAkGBhASERUSEhASEhUUFRUSFhAVERQPEhQUFBUVFRUQFBQXHCYeGBojGRUUHy8gIycpLCwsFR4xNTAqNSYtLCkBCQoKDgwOGg8PGCkgHCUqLCkpLCkpLCwqLCkpKSksLCksKSksLS0qKSwpKSksKSwsLCwsLCwsKSksLCwsLCwpLP/AABEIAI8AyAMBIgACEQEDEQH/xAAcAAABBQEBAQAAAAAAAAAAAAAAAwQFBgcCAQj/xAA9EAABAwIDBgMGBAQFBQAAAAABAAIDBBEFEiEGBzFBUWETIoEUMlJxkaFCYrHRM4LB8BUjQ5LhFhdTcsL/xAAaAQEAAwEBAQAAAAAAAAAAAAAAAQIDBAUG/8QAKBEAAgIBAwQCAQUBAAAAAAAAAAECEQMEITESE0FRImEyFXGBkfAF/9oADAMBAAIRAxEAPwDcUIQgBCF4SgIzGK/ILKCjkvqV1jU15LdE2jegH7ZEo2RNGPSjXIB0JF62ZItcug4IB9BOQpOGYOCghMAnEFVY6FATKEnDMHDRKIAQhCAEIQgBCEIAQhCAEIQgBCEIAQhCAFy/gV0vCEBTsSjOclNCbKexSl1uoSdlkB3G9LZ1HiXKnEL76oB2zVLB7RxKaiS/BIzVMUQu91z0QEnmFwLJZo14aKq1G1rjpG31Oia/4/UH8dvRVckiyi2X6FxabhSUcgI0WbwY9OPxXUzh21JB84UKaZLxyRckJGlqmyNzNN0srlAQhCAEIQgBCEIAQhCAEIQgBCEIAQhCAbVlPmCrWIU9lbSQofEoASgKpNGufaQDl5lP6qKxUJUy+EHSO5cEAtiOMtp2ZQbvPJVt1Q57szzc/YfJQzq90khe7iT9Akca2kZTM6vI0HTuVzTbk6RvFKKtk9U4jHELvcB25n0UcdopH/woTb4nmw+iolNtQ3OZJWmR3K/uj0SzttXX4KO214L9d+S6iorD/qsb2Dbpb2muYMwkY/sRZVGk22adHaKxw42x0dwVKvyg16ZZNmt5gifkqGmPW2Yas9ei1uhro5mB8bg5pFwQbr5UxHE7vPRWDYLeBNRSAXL4CfPFxsPiYtYy9mMkfSaE2w7EI542yxuDmPFwR3S73gC5IA6nQLQzOkJm7GKcC/jR/wC8FVranbRzGhtIWPceMh1a35DmVFolRbLihZLTbwq9jrvcyQc2lgZ9LLRNndo4qyLOzQjRzDxaf27opJkuLRLIQhSVBCEIAQhCAEjI9LJORqAaPkKQm1TiVqQQEPXxqqbTNvlYODuKvlbTXaqni9N52oDOMWtAC88B+vRZtiNc6V5c481ed6VWGuZCOmYrPCqqNFpOwXt162MngF37M7opsKLfCE7qSwute3S5so/JZSNDK3hzVZcF4poWncSnOAR3na08HaJN7E/2Wp81VGB1VCfJq+7naB1HM+kluYneeM/Cebfknu0WJPr5SwPcyBmga1xbnPNzrKA2hoSCx7dHA2v2OimMGgs1JSfBaMFZDVmBugIc1xLDpqblp6HslG0zzqFO1ceZrgVxgsrTx+XqqRSZZ7EMcLeeRT7ZuZ1JP4uobwkb1aeJ/qrD4sQ6KExaZrSXt10Nx1C1SSM22zVYpA4BwNwQCD1B4FdKsbvcV8ajAvcxOMf8vFn2IHorOtDEEIQgBCEIAXhC9QgGc4TeyeysTZ7UByq/jdLZ7TyvZT6b4hTeIy3MaoD5l3oSE4hIOgaPsqrG1XHevRlle8ke81p+mip0ZRloc7kpRtHM2UpLFDbR1yoWGke7sncdBIOa5ZV7Pdw9VbQGdewA6Lmgju5dzUMl9QnlPGGhap7HmZr622qFZTorjuywYvmMpGjdB/VVfD8MfPIGMFyT9O62/ZzA20sAYBrbU91CMRjtDDcD5j9U8wpvkUfjlXeRsY1N727KWw6I5eCiSLpiczdCoKgJAPe5H1ViqIiAbhQNM3yD8r3N9HD/AIVUtyzdnc05uuL3C6eAiONTZFEhuoqyyongJ0IzAd2Ot+jh9Fp6y3ZeRkeIRE6GQOZfqXN/dq1JbR4OeSpghCFYqCEIQAhCEB44JtKxOlw9iAj3hDSlpGJAoDK99myWeNtUwXyaPH5Tz9FjMeFOvcahfW1VSslY6N4Ba4EEFYdtNsk7D6j3c0Dz5XfDf8JUPdGmPaSZQ4ZC06qew2qpXaPJaVI1GBwSi7XBp6Ku4thngOBJB5iy5aR9BjzNImqiiYDYajkU0Zg5J0F+3FR8WNHnqnX/AFpJF/CAb3IuVnFSs69RLT5IfLf/AH0XvYuqpac2kbleTbMf70V2xPE2Rxl5Ita6xLZqpfUzF8jvK3zOJ09FquyuHCveHyyNEMR0izC7yOBd27Lpgn5PD1axKpYkyb2J2eL2SVUzfNMLMaRq1nL1PFP8PaMvBWqNoAAHAcFWBFklez8xI+R1C0kefEUnga5pBHJVGqpwxtgPxi/1VzAVdx2mygnq5p+6zLxIrwrrxsdinIYuQxVo1ImvkMckEo4xzRO9M9j9ls6xfFfMWMGpc+MD/etnC1hwYZOT1CEK5mCEIQAvHOAFybAc+C9WX78Np56aKGKK7RMXF7uzbWZ91DdKzTHDrkok/jm8+ipyWtd4rh8J8o9VWZd9Zv5YG27uN1iftpJuSpTDJac/xXuHyF1zdc2+aPcx6PTpbqzYKPfNCSBNCWD4mnMB6K60NfFURiWF4ex3MfovnHEZ6YW8Fzndb6LSNxlVI6Sobr4Qa025B5PL0V4TldMw1ejxRx9zHt9Mn9udtm0LQ1tjK4XA6DqsexTaWeqfeWVztbht/KPkFpG+fYeWcsqoBmcxpa9nO3EOCxn2eVpsWkHgoyXf0aaDtxh1VbLDR0sj/da4/IXSk+F5/I8W5a6W/ZIw4g+IZGynhrlOl+gK7ZOXdSud14Pdh8vyqgwbYvxXuYwZi3jbXTso3Htmo4ZvDJdmHvNOlr8lN08ro3BzS5jhwIJaUjjERqHeK+RxebAuPO3BXU9t+TlyaVN2knH0RNLG1ujdOwUs2mkY0Ozht+Fn2P2UPXUDqeXJJcGwdY9HagruOquoexeLUlSpIt2Aba1tM4WnL2DjG85gR0ueC0qfaanm8KaORl3gBzA4ZmnuFkFFgk8rQ5jbg9wmtTTyQv8ANdhHoR3VlKUVutjhz6PFlfxdM3cVoUNtLVeVg6uH0AuVUNmNtQQY5nXLfdf1HdO6mudUS3aDlaLN049Xf0Wido8bJieOXSyVil0RJMACmns8jRcgtHU6Jt4jnuDWgm50HMnsrUytk3sjhYnq87vdhs4C3Fw4X9f0WlqD2UwT2eHze+85ndug/vqpxapUc8nbBCEKSoIQhACgdsNmIa6AxSjhq1/Np6qeXL2XQtGXS7R85YzujqonHI0SN5Fp/ooyLd7WXt4En0X0w7D2lAw9qp20d8ddXMUYBS7tXxt8SqcIYwbXJzPJP4WtHEqfoN41PQxeBRwNAvcvf5nOPUgWHolt+1NUMNO+MuEQa9pyk6PJGpt+XRY+2pssZ3F1E9DFKGeKeTj14NOq96NbIbiVre3htt97qJrcffO1wligcXAjxBGGPaT+IFthf5qAwnHYI/4kIk75rW7Jxie0cLwBFAI7c81yfRU+VfkdkFhTqMEvshauCSE2dqOTv36J5hW0BhcHANPYi4Vk2SwY1rny1Li2miY50kp5ANs0C/8Aeiiq+lpI5CGXcL6AgXtyzW59uSjhWyVvJxg9iVm27ZJGWmlYSR7wvooOJ8srhHGxxc8hoaAbkngE5irOTRp0H7BSMTZB5vDdp+IAi3cEKrk5co6YY1jWzosW8rdnUOigqYiXvjgjimZxN2NsHj7j0WYQ4dJms4htuJ4n5WWoYHvDqYD/AJjzNECA6N7gXgH4HHW/zuFnuOYpIZ5C7g975GmwF2vcSD9LDtZaSkpK4nn48MsUqy8e15JHD5zELNleP5rfYLupc2Q3fdx6lxv+qgoK4c1ZaLF8ODR4kcpPOxGp7LPpb5Z39zHFWo3+xKbD4rRUcznTQl4kaGZrh2QXuTlPEfstkooqcsD4WsyOAcHNAsQea+caqsY558Jrg3kCbn1stw3UUUow8eLcBz3OYD8Bt9r3W2Fu+k8j/p4cfSssXT9E/V4dFK3LIwOCUwnAKaHWOMB3xHzO+pT8UwSjWWXSeDZ0hCEIBCEIAQhCAEIQgBeFeoQENjlA2aN0crQ9h4g/qDyKy7F90THOJhkAHwvH/wBBbQ9gPFIuoWHkoaT5OnFqJYuDBf8AtFU3/wBL55/+FN4PufYCDPICPhYOP8xWvf4ezovfZgOAUKETaWum1tsU/anZfNhU1LSsEZytc1o0zZHBxaTzJAXzvNBJGSHNII0X1dUh3JU/aDYamqiXOaWPPF7La/8As3gfsonCzTS6jptSZgtLijmODhxBvqLqeO3lUW5QWi/GzVcJtz7r+SdhH5mEH7XTqh3QgH/Mnbbo1hJ+6yUJLZHovPie8pJ/wZzSQSzPAALnONgALkkrXTu0glooYZhaaNmsoAOrnFxYRzAvZWPZvY+mpdY2Xd/5HeZ3p09FZfZxzC0jjS5OLU69yaUOEYTV7magH/LMTxy8xafoVxTbnasnVsbe5kB/Rbx7K3ouhA3onbiZ/qM14X9GcbM7o4YnB87hIRr4bRZvqTqQtJjYGgAAAAWAGgAHAAL0Beq6SXBxZs88ruTBCEKTEEIQgBCEID//2Q=="/>
          <p:cNvSpPr>
            <a:spLocks noChangeAspect="1" noChangeArrowheads="1"/>
          </p:cNvSpPr>
          <p:nvPr/>
        </p:nvSpPr>
        <p:spPr bwMode="auto">
          <a:xfrm>
            <a:off x="0" y="-647700"/>
            <a:ext cx="1905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ASERUSEhASEhUUFRUSFhAVERQPEhQUFBUVFRUQFBQXHCYeGBojGRUUHy8gIycpLCwsFR4xNTAqNSYtLCkBCQoKDgwOGg8PGCkgHCUqLCkpLCkpLCwqLCkpKSksLCksKSksLS0qKSwpKSksKSwsLCwsLCwsKSksLCwsLCwpLP/AABEIAI8AyAMBIgACEQEDEQH/xAAcAAABBQEBAQAAAAAAAAAAAAAAAwQFBgcCAQj/xAA9EAABAwIDBgMGBAQFBQAAAAABAAIDBBEFEiEGBzFBUWETIoEUMlJxkaFCYrHRM4LB8BUjQ5LhFhdTcsL/xAAaAQEAAwEBAQAAAAAAAAAAAAAAAQIDBAUG/8QAKBEAAgIBAwQCAQUBAAAAAAAAAAECEQMEITESE0FRImEyFXGBkfAF/9oADAMBAAIRAxEAPwDcUIQgBCF4SgIzGK/ILKCjkvqV1jU15LdE2jegH7ZEo2RNGPSjXIB0JF62ZItcug4IB9BOQpOGYOCghMAnEFVY6FATKEnDMHDRKIAQhCAEIQgBCEIAQhCAEIQgBCEIAQhCAFy/gV0vCEBTsSjOclNCbKexSl1uoSdlkB3G9LZ1HiXKnEL76oB2zVLB7RxKaiS/BIzVMUQu91z0QEnmFwLJZo14aKq1G1rjpG31Oia/4/UH8dvRVckiyi2X6FxabhSUcgI0WbwY9OPxXUzh21JB84UKaZLxyRckJGlqmyNzNN0srlAQhCAEIQgBCEIAQhCAEIQgBCEIAQhCAbVlPmCrWIU9lbSQofEoASgKpNGufaQDl5lP6qKxUJUy+EHSO5cEAtiOMtp2ZQbvPJVt1Q57szzc/YfJQzq90khe7iT9Akca2kZTM6vI0HTuVzTbk6RvFKKtk9U4jHELvcB25n0UcdopH/woTb4nmw+iolNtQ3OZJWmR3K/uj0SzttXX4KO214L9d+S6iorD/qsb2Dbpb2muYMwkY/sRZVGk22adHaKxw42x0dwVKvyg16ZZNmt5gifkqGmPW2Yas9ei1uhro5mB8bg5pFwQbr5UxHE7vPRWDYLeBNRSAXL4CfPFxsPiYtYy9mMkfSaE2w7EI542yxuDmPFwR3S73gC5IA6nQLQzOkJm7GKcC/jR/wC8FVranbRzGhtIWPceMh1a35DmVFolRbLihZLTbwq9jrvcyQc2lgZ9LLRNndo4qyLOzQjRzDxaf27opJkuLRLIQhSVBCEIAQhCAEjI9LJORqAaPkKQm1TiVqQQEPXxqqbTNvlYODuKvlbTXaqni9N52oDOMWtAC88B+vRZtiNc6V5c481ed6VWGuZCOmYrPCqqNFpOwXt162MngF37M7opsKLfCE7qSwute3S5so/JZSNDK3hzVZcF4poWncSnOAR3na08HaJN7E/2Wp81VGB1VCfJq+7naB1HM+kluYneeM/Cebfknu0WJPr5SwPcyBmga1xbnPNzrKA2hoSCx7dHA2v2OimMGgs1JSfBaMFZDVmBugIc1xLDpqblp6HslG0zzqFO1ceZrgVxgsrTx+XqqRSZZ7EMcLeeRT7ZuZ1JP4uobwkb1aeJ/qrD4sQ6KExaZrSXt10Nx1C1SSM22zVYpA4BwNwQCD1B4FdKsbvcV8ajAvcxOMf8vFn2IHorOtDEEIQgBCEIAXhC9QgGc4TeyeysTZ7UByq/jdLZ7TyvZT6b4hTeIy3MaoD5l3oSE4hIOgaPsqrG1XHevRlle8ke81p+mip0ZRloc7kpRtHM2UpLFDbR1yoWGke7sncdBIOa5ZV7Pdw9VbQGdewA6Lmgju5dzUMl9QnlPGGhap7HmZr622qFZTorjuywYvmMpGjdB/VVfD8MfPIGMFyT9O62/ZzA20sAYBrbU91CMRjtDDcD5j9U8wpvkUfjlXeRsY1N727KWw6I5eCiSLpiczdCoKgJAPe5H1ViqIiAbhQNM3yD8r3N9HD/AIVUtyzdnc05uuL3C6eAiONTZFEhuoqyyongJ0IzAd2Ot+jh9Fp6y3ZeRkeIRE6GQOZfqXN/dq1JbR4OeSpghCFYqCEIQAhCEB44JtKxOlw9iAj3hDSlpGJAoDK99myWeNtUwXyaPH5Tz9FjMeFOvcahfW1VSslY6N4Ba4EEFYdtNsk7D6j3c0Dz5XfDf8JUPdGmPaSZQ4ZC06qew2qpXaPJaVI1GBwSi7XBp6Ku4thngOBJB5iy5aR9BjzNImqiiYDYajkU0Zg5J0F+3FR8WNHnqnX/AFpJF/CAb3IuVnFSs69RLT5IfLf/AH0XvYuqpac2kbleTbMf70V2xPE2Rxl5Ita6xLZqpfUzF8jvK3zOJ09FquyuHCveHyyNEMR0izC7yOBd27Lpgn5PD1axKpYkyb2J2eL2SVUzfNMLMaRq1nL1PFP8PaMvBWqNoAAHAcFWBFklez8xI+R1C0kefEUnga5pBHJVGqpwxtgPxi/1VzAVdx2mygnq5p+6zLxIrwrrxsdinIYuQxVo1ImvkMckEo4xzRO9M9j9ls6xfFfMWMGpc+MD/etnC1hwYZOT1CEK5mCEIQAvHOAFybAc+C9WX78Np56aKGKK7RMXF7uzbWZ91DdKzTHDrkok/jm8+ipyWtd4rh8J8o9VWZd9Zv5YG27uN1iftpJuSpTDJac/xXuHyF1zdc2+aPcx6PTpbqzYKPfNCSBNCWD4mnMB6K60NfFURiWF4ex3MfovnHEZ6YW8Fzndb6LSNxlVI6Sobr4Qa025B5PL0V4TldMw1ejxRx9zHt9Mn9udtm0LQ1tjK4XA6DqsexTaWeqfeWVztbht/KPkFpG+fYeWcsqoBmcxpa9nO3EOCxn2eVpsWkHgoyXf0aaDtxh1VbLDR0sj/da4/IXSk+F5/I8W5a6W/ZIw4g+IZGynhrlOl+gK7ZOXdSud14Pdh8vyqgwbYvxXuYwZi3jbXTso3Htmo4ZvDJdmHvNOlr8lN08ro3BzS5jhwIJaUjjERqHeK+RxebAuPO3BXU9t+TlyaVN2knH0RNLG1ujdOwUs2mkY0Ozht+Fn2P2UPXUDqeXJJcGwdY9HagruOquoexeLUlSpIt2Aba1tM4WnL2DjG85gR0ueC0qfaanm8KaORl3gBzA4ZmnuFkFFgk8rQ5jbg9wmtTTyQv8ANdhHoR3VlKUVutjhz6PFlfxdM3cVoUNtLVeVg6uH0AuVUNmNtQQY5nXLfdf1HdO6mudUS3aDlaLN049Xf0Wido8bJieOXSyVil0RJMACmns8jRcgtHU6Jt4jnuDWgm50HMnsrUytk3sjhYnq87vdhs4C3Fw4X9f0WlqD2UwT2eHze+85ndug/vqpxapUc8nbBCEKSoIQhACgdsNmIa6AxSjhq1/Np6qeXL2XQtGXS7R85YzujqonHI0SN5Fp/ooyLd7WXt4En0X0w7D2lAw9qp20d8ddXMUYBS7tXxt8SqcIYwbXJzPJP4WtHEqfoN41PQxeBRwNAvcvf5nOPUgWHolt+1NUMNO+MuEQa9pyk6PJGpt+XRY+2pssZ3F1E9DFKGeKeTj14NOq96NbIbiVre3htt97qJrcffO1wligcXAjxBGGPaT+IFthf5qAwnHYI/4kIk75rW7Jxie0cLwBFAI7c81yfRU+VfkdkFhTqMEvshauCSE2dqOTv36J5hW0BhcHANPYi4Vk2SwY1rny1Li2miY50kp5ANs0C/8Aeiiq+lpI5CGXcL6AgXtyzW59uSjhWyVvJxg9iVm27ZJGWmlYSR7wvooOJ8srhHGxxc8hoaAbkngE5irOTRp0H7BSMTZB5vDdp+IAi3cEKrk5co6YY1jWzosW8rdnUOigqYiXvjgjimZxN2NsHj7j0WYQ4dJms4htuJ4n5WWoYHvDqYD/AJjzNECA6N7gXgH4HHW/zuFnuOYpIZ5C7g975GmwF2vcSD9LDtZaSkpK4nn48MsUqy8e15JHD5zELNleP5rfYLupc2Q3fdx6lxv+qgoK4c1ZaLF8ODR4kcpPOxGp7LPpb5Z39zHFWo3+xKbD4rRUcznTQl4kaGZrh2QXuTlPEfstkooqcsD4WsyOAcHNAsQea+caqsY558Jrg3kCbn1stw3UUUow8eLcBz3OYD8Bt9r3W2Fu+k8j/p4cfSssXT9E/V4dFK3LIwOCUwnAKaHWOMB3xHzO+pT8UwSjWWXSeDZ0hCEIBCEIAQhCAEIQgBeFeoQENjlA2aN0crQ9h4g/qDyKy7F90THOJhkAHwvH/wBBbQ9gPFIuoWHkoaT5OnFqJYuDBf8AtFU3/wBL55/+FN4PufYCDPICPhYOP8xWvf4ezovfZgOAUKETaWum1tsU/anZfNhU1LSsEZytc1o0zZHBxaTzJAXzvNBJGSHNII0X1dUh3JU/aDYamqiXOaWPPF7La/8As3gfsonCzTS6jptSZgtLijmODhxBvqLqeO3lUW5QWi/GzVcJtz7r+SdhH5mEH7XTqh3QgH/Mnbbo1hJ+6yUJLZHovPie8pJ/wZzSQSzPAALnONgALkkrXTu0glooYZhaaNmsoAOrnFxYRzAvZWPZvY+mpdY2Xd/5HeZ3p09FZfZxzC0jjS5OLU69yaUOEYTV7magH/LMTxy8xafoVxTbnasnVsbe5kB/Rbx7K3ouhA3onbiZ/qM14X9GcbM7o4YnB87hIRr4bRZvqTqQtJjYGgAAAAWAGgAHAAL0Beq6SXBxZs88ruTBCEKTEEIQgBCEID//2Q=="/>
          <p:cNvSpPr>
            <a:spLocks noChangeAspect="1" noChangeArrowheads="1"/>
          </p:cNvSpPr>
          <p:nvPr/>
        </p:nvSpPr>
        <p:spPr bwMode="auto">
          <a:xfrm>
            <a:off x="152400" y="-495300"/>
            <a:ext cx="1905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routine monitoring</a:t>
            </a:r>
          </a:p>
          <a:p>
            <a:r>
              <a:rPr lang="en-US" dirty="0" smtClean="0"/>
              <a:t>No antidotes</a:t>
            </a:r>
          </a:p>
          <a:p>
            <a:r>
              <a:rPr lang="en-US" dirty="0" smtClean="0"/>
              <a:t>Dosage adjustments for some patients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Short-half life</a:t>
            </a:r>
          </a:p>
          <a:p>
            <a:pPr lvl="1"/>
            <a:r>
              <a:rPr lang="en-US" dirty="0" smtClean="0"/>
              <a:t>Loss of activity if doses missed</a:t>
            </a:r>
            <a:endParaRPr lang="en-US" dirty="0"/>
          </a:p>
        </p:txBody>
      </p:sp>
      <p:pic>
        <p:nvPicPr>
          <p:cNvPr id="12290" name="Picture 2" descr="http://t2.gstatic.com/images?q=tbn:ANd9GcRwxCgV5t0Rlbp6R4x0MD7LlNDI1K0CJq3AzCXQjWJXZaWBrqJ7n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5258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UUEhIUFRUVFBYWFBUUFhcUFxUXFRUVFBcYFRQXHCYfGBkkGRQUHy8gIycpLCwsFx4xNTAqNSYrLCkBCQoKDgwOGg8PGi0kHyQsLCwsLCopLCwqLCwsLSwsLCkpLCwsLCwsLCwsLCwsLCwsLCwsLCksKSwsKSwsLCksKf/AABEIALcBEwMBIgACEQEDEQH/xAAcAAABBQEBAQAAAAAAAAAAAAABAAIDBAYFBwj/xABPEAABAwICBgQHCwkHAwUAAAABAAIRAyEEMQUSIkFRYQYTcYEHMlSRk6GxFBdCUlVyc7PR0vAWIyQlNWKUweEzNESCkqLxU4SyFUODwuL/xAAbAQADAQEBAQEAAAAAAAAAAAAAAQIDBAUGB//EADERAAICAQMCAwcCBwEAAAAAAAABAhEDEiExBEEiUWEFEzJxocHRI7EUNEKBgpHwFf/aAAwDAQACEQMRAD8A9bhKEVkfCppevhdGvq4Z4Y8VKQLjMhpeBsiIknVBncXLhSt0dLdGuhKE2hrardfV1oGtqzq60X1ZvEzEp8IoAJJ0Igb0UA0tSRKUIAajCMJIAbCRCMJQgAAIwjCEoAQCEpFJwgSckgGkoKN2Jb29iZ7sHAqbLpkySibigeKlD2n4XnRyAgFMBAQayN6D3FUlRLdjazpNlEVaZGrl2qtCmS7jTHMaIJm6LdXefaoyEoU2UWWgcZ8yZUw85W9igU9F5IVpqWzRLTW42mwi/qUReINr8VcxFPZlUXhTNadhxd7gbTJFhkmKVgdqmMt6jWTRaGoJyCgoCSKCAOksR4Zv2NW+fQ+uYtyBxWI8NDP1NWP79D65i74rdHLJ7G0CclCUKaGKEkYUjaSaVhZFCSlexMhFCsalCKRRQwIJwaiOBRQDEu1PH81SxNYk2y9pSew0rJTjQLN8/wBirVHyFGAqWkdMU6NjLnnxabbuPM7gOZU22bRhbqJcjgmhq4T34ut4pbQb+7tO/wBTh7AFWqdFi7+0r1HH957j6iUtDOmOHzf3NPHIpwpnsWR/IqnuefOpG9HcRT/ssTUHLXJH+l0j1I0Mp4I9pf7RqmkjIlT08TxasiNO4uh/bU21W8Wjq3+rZPmC7OiukdHEWY6H76b9l/cPhdoJRRjPBKKurXmjSYYgi2SD6YVGm8g2TsXWJbwWl+E5NLskfUA4e1QHFN4Ll19KU6Xj1GN5OcJ82ap1ulWG3VD3MeR/4rDVZ0xwyfCbNC3Ei+yD3lTYXEjePN/NZvB6eoPMNrMk/G2D/uhdYVfxx7FUZdyZ4nHZo6VXFyIEc73VdzfMVSeyxPeDwUlDFfBd3FTKVvclRpbF2nROrnEqsQrHX7OrG6L5KslOtqCNgRa2TCITqkQCJn2LOiiX3Hz9SSeyvbL1pLbTEyuRMsP4aP2NW+fQ+uYtzCw/hoH6mrfPofXMXRHlGb4NvHM+pABEHkfV9qTTfL2JAEKQVFGfxkimtgHOemIwlCAEgEUoQAWuvZNIRQQBHiDA7VTLwn4t8uPKygc8NBJMACSeAAklQ35GsUcPpV0lGGYA2DVfOoDuG95HAbhvPYVnNE6QAcXuOs9xlznXJPMrG6W047E4l9Y5OMMHxWCzR5r9pKnw+MgZrmeSmfWdH7PSx0+Xz+DfYrpPwK51TpCTvWVdjU33Us3lbPUx9Biitka2n0hPFXsN0k5rDDEqRuKQsrQ59Bjl2PRHaca9sGCs3pfBMdtNsRcEWIPEEZLkU8ceKnGMlae+vk4//OUHcTq6G6fvouFPFy9mQrAS9vzwPGHMX7VztO+EiriKhp4fWpUpjWyqPHb8Achfidy5mPoay52Gwm0k8jqicfs3EsuvT+PnRstCYGnqy65PFdUiiPghZenjNURKY/SJ4o95Ro+h1O2zS1W0XCC0Kh/6o/DH804uYP8A23Elv+X4vd5iuL7uPFQYrFSM0a7FLooVTZ6joLTNLFUtZhys9h8Zh4H7cj51ZLbj8WzHqXjmhdPuwmJbUBOqdmqPjMJv3jMcwvY9edVw37xvTtNHznWdK+nntw+C7h6doJyUgqBpsJ7VzaVQ6wk7/ar9RoBsnq8jz2t9xr3SZiEolBFoupAsU6QhJAsG9Jbf2My91Sw3hrZ+pq30lD65i3JcVhPDUf1NW+fQ+uYupVZg7o24Sa3Pu9iLGNAyF8+aIiTkYiOVkqKAR7U/q0zq8rCJyUwamkJshARR1UpSoAaqRCJQSGCEITpSSA5lTM9q4HTnGdVo7EOFiWBg/wDkcGH1OK0Dxc9v81lfCfTnRlWNzqRPZ1jR/MLN9zs6dJ5Yp+aPGaVSFZbiCqTFM1cMj9A6fgsiuU4VlXBTgVkzvi0WBiFI3EqnrJayCrR0W4lTsxS5AenCqU0yJRTO6MVZQsrwVzG4lNOJTM0qOlWxirnFrnvrEoNKaMMsowjcnR1sNUDjBcGncXZd53KzitGVmjxCRxbtey64zQeC7uhNPmnDal2bic2//n2Lpx6HtI+c6zrJQerFJP0/DRncUbwRB4GxXtPRfEa+j8O459U0E/N2P/quSMNRrCKjGuB4gHzSutgKXU0206Wr1bZ1WkZSS6xzzJXQ+na4Z5HU+0o9RBJxppnQab966b4gZzvXFZXMjWb3tM+owu5SxFNzYDvPsn1rJYZK7RwyyRdUQlSMEQeP2phCsRkIyj2qIobZE5slJNc66SVoNzpkrC+Gn9jVvn0PrmLdRvWG8Nf7GrfSUPrmLvXJzPg2wa6N3Kx9d0WsMnKLcb23ICuIzyzsUaVYaxE5wYg8EJCHOcYGUyOKLp5JtWoIBm0jcc04PE55JsBrZjciQUKbxAvx9qOsJz/EhKhhKEIlIFAAhKEUCkBQxTYced1x+kujuvwdekLl9J2r84DWb/uAWgxdO08FTWUkb45NU12PmphUzXLudP8AQBwmNeAIp1ZqU+EOO03udI7IWea5cc47n3XTdSpRUl3J5RlQhycHLOj0Y5bHyhrJsoFKhuRI1yfrqAFCo5GkaytKyzTqyYAmMzkAi2nJtJ+aLf6jA9aGjILHfPM90KarjY4nsBPrVVTo+Z6r2jnnNxi6Xp+SNrHTApxze4R/tmVYosgy5wPJrYHnMlVTiyd0dpv6lXqYrmnTZ5Msjbt7/U67sU3gqtXGBcp1ftPcn06TnuDWglziAAN5KaxmbbN/0OxpdRg/AeWjsgEDumFrsPWssnox9LCU2UnPBqZlrQXvc43MMbJjt3BdvBDEVx+apdU2Y16tz2tptMHt1j2L1YtRikzzHBzla4OtVxrWN1nva1vFxDR5yjgcXWr/AN2pEt/6tSadP/KCNZ/cAOan0P0KpMd1tYGtV3VKu0R81vitHIALVsMAdm5R72+CnCMfX/v+/Bz8Jg3ts94cd5DQ0dwz85VitVv7U51bM+ZQVRw7yueci4oiSSSXOanYAWH8No/Utf6Sh9cxbgC6xHht/Ytb6Sh9cxenE4mbhjUKZubDdHOwzTBRsdp1+eXZZNp0xruu60A3sdkX8yQEtSbdoRUNSlYAl3jCDN582Sn6rmfP7E6sAMGz5/alF+77E2kywgmxOZ5nNItvmcj3XCAHOSScyxmck7q+ZRQDIShO1c0ClQ7GEKhUpw6PMuiQo61GR2ZKWi4ujI9Oei4xuGLRHWsl9E/vRdpPBwt2gHcvBn0y0lrgQQSCDYggwQRxlfTJzv6+S8S8JWLwtXF6+GMuiKzmx1bnCwLTvMWJyMDO5XPkS5PZ9ndTpfu5cdjJyiCmpSudo+lxzoklGVGCiCoo61MemOCMooG9yFuINNxIEtOcbiN8J/u4PNimupbQMpzTcjgrdHkT6CM8uqTpXx5hic05lIcAhKnpNSR0PBhxLwxQWsXTwdNjCGEOfWqardRmYa4xqBwOy91geAKpGkdy9H8GvQvq/wBKrt2yPzLT8EHN55kWHKTvtvC72PN6uUVjbk9vJd/T5eZ19D9EaGHAPVUxU1RrEAQDvAMS6+855rvYem4mBIG/kFJXpDNWcPQjM55/Yh25bnzzkqJm1OyOCNZwEGc81HXhqrOxY4H2JuVbMhRvdE3WZ2UcqL3YYysnU6oKycrNNLQUkUkhHbhYTw2n9S1vpKH1zFuXFYXw2D9S1vpKH1zF6a5OI2oqGDsG2V2355270Kb3axBFrb27OzkR2+1TtATGeM60XF/jbI/4RQ7I31HQNmNoCJbcedTa5nxT2yL8k2qfFtO0O7mpJQIipvJAkTczcWufx3JFx1stxtIvcX/HFOo+LlFzbvP/AD3pHxhbcb94t+OCAE5xjKLZyLJ2vy9YQqix32NuKcUAN1rn8bgmqDGaRpUQXVajKbZze4NBsMpz7lJh8Uyo0Ppua9pyc0hwOe8Kb3KokSq1WsaXPIa1oLnOcQAAMyScgosbjGUaZqVXtYxolznGAP68t68Y6d9PX413V0pZh2mzcjUIyc/lwbuzN8onkUFuXDG5vYf4QPCIcU51HDSyhk52Tq3b8VnLM7+CwDgrDgu90d6BYnGDXa3Upf8AVeIB+Y3N/dbmuFuU2d6SgjKOCC9z0H4PcJhhdnXVIu+qA7/SzxR6zzWF6eeD04Yur4cF1DN7Rc0ftZz3b+K0cGkep0nXKT0T57PzMKjKCSzo9qOQdKMpiUqaNVMklAlNT2MRQSyUGkySuvgMCXHJRYHCSV6T0P6LWFSoNncPjf0W0InldV1SihvRToWDFSq2Wi7Wn4R58vat4XABNAhPY2TJFuHFa8HzmXLLI7kCnS3nuQrYiLC5TcRidw8/2Kq4LGUvIUYXux4JLuJ/G5MqCCix8ZJgCzfBshCTb1J2HdDwhTaSRGas0sPBvnPm70km9xSaRYqVL2iOxJR6vNFaWzCkdVYfw2H9S1vpKH1zFuiFhPDZ+xa30lD65i9FcnIzb+5WQdhl7nZF997XTKFBuu4gCRqgbI2RqiwPCOHFObTfB2m/u7BsOe3f1IUmP1zOoBbJt3HVEmda19xByTJBWwzIaNVoGuLaogm9o/mp+pbM6rZNiYEkcCVBVZUgXYTri+oYA4xr585U+q6TtCIsNUyDzOtfzBMCPD0G6osDBMbIttHLh/RE0m62Qu0yIF7tueP9UqLX6oktBkzDbEaxiNq1u3NItdrZtiDB1bi4sdq9p4ZIANVg1TYCAYMZW3LOdL+l1LBt1Gta+s4S1m5vB1SN3AZnkLpvTLpd7lbqMLXVnN8XVkNB+E6/mbeexebaP0NiMbUcWNdUcTL6jjDQTvc87+WfJcebO09EOTqw4U1qnwczSekaleoalV5e47zuHBoyA5BS6I6RV8KSaFTVBuWkBzScpLTaeea0+M8FmJbTLmvp1HD4DZBNvglwgnkYWKr0S1xa4FpBggiCCNxByXC1ODtnanCapE+mukFfFOBr1C+Mm2a0djWwJ55rn4fBvqvDKbS97jDWtEknkF29A9EcRjHfmmQydqq6zB3/AAjyE9y9W6P9GqGj2DVBdUcNuoQNZ3IX2W8h3ytIQc/FLjzIlNR8MefIzvRXwX06IFXGatR4EilnTbv2vjnl4vat7hqwcLQItAVTFE7U8Cq+BNj2rqTUGkjBxc4uTZcxWG2pHmVZzbR51PTxR173yU+IoAiW/j+quk7aIdxpM8m6b+DDOvgm830B6zS+55uC8yIgwbEZgr6chZHpl4PaWMBqMilX+PGzU5VAN/7wv2rOUO6PV6Xr3Hw5P9/k8RRAVrS2h6uGqGnXYWOGU5OHFrsnDmFVBWNHtxyWrQ9rVaoU0zA4R9V4ZTaXucYDWiSV6t0S6ANoRUxEPq5hubKf3nc8hu4qkjm6jqVjW5U6H9DSQKtcQ3NrDYu5u4DlmfbvGbI5bgkVLRw+92X4zTPAy5XkdyJ8PSm5y9qZiuGQ9Z7kH4qPF86rveSZKcpKqM4xd2yRlRrbgSf3vsQGL4gRyUQbJU9VgjLJQraLaXcfTa1+7zqOphBNiUMI3MqYpbNE7p7MbTpgAwL8d6JKRQAQSGBxSRDwPghJGwHWBWF8N37FrfSUPrmLchYXw2/sWv8ASUPrmL0UcjNu3GNg2fs2P5t/GLDV2u0So6GIb1jwA+Tqkyx0eIIvFrbjBVhqZSJ1nyQRLYAzGyJnvumIhxGKbDSQ+OsaBsPmbxYtmFNVxrGTrHVAzLgQOwOIgnkLqppzSrcPTD3H4Q2d7+LW8+e5ebaT0pUxdZhqmGucA1uTWNLgCROfMrnzdRHFtyzfFgeTfhHqWErt1BGvBLolrp8YzMC1+K4PS3pYzC2ZtVy0hoIOq0EjadOeVozhN0/0ybh6epTc2pWuLXawSYLiN8Rs+dcfQHRF1RxxOM2iQ57abztPIiDUHxf3eybWRkytvRj57vyHjxJLXPj9zlaC6KPxTjXxJeKZl5MEvq7zDohotme7iNwMYKFRlGkwMpjVGqKbpEm+6T2qfRWlHVqdQkNaWi0WAkHOZsIVfSH98Z2s9pWCUYY1KHd8m/ilkcZrhPY6OJxoph7oJgiRBGbW5GOEWVb3PQrhlSpQY4kwC6mHOtIuXNmLKXS5/NPuPGbHLxc++fOnaKP5ll957/GyXTqbyaXxRz6UsWrvdfQbhdITUcwNgMmIB3GLCPYodIvEMzyO48s03Af3h/8Am/8AJO0mbM78u5YuTeNtmqio5UkWcQwOac/FzgqpgKFje08OSt1nEggG2qfYq2BJAN8iPYqk1rREW1Bjqjmh+ROW+Nye6sALW9ajr0vzkjfHsTjhyc7ITe5e21kph7bZ8VSqsIN1Y1WgWJnuTm1Q4Q712Te/JFVwcXS+hqOJpmnXph7d24tPFrs2nsXm2M8EdUVwKVVponN7/HYOBaPGPAiOcL1ythiLi4UCzaOnF1E8fws5HR7otRwdOKTdo+PUdd7u07hyFl1znx4c1JTpk2GXFTQGZRPE/YijKU3J292Np0IufNuCZVqg5meQsPPvSO1m71JtSgRzUv0BJXuNFUfFCsN1HNs2+/kqkKzh6cTO9KJUkkhvUkTBme6EzE0yxtzM7vtVqBxVNlIl8kyMxw5JS4pExk+5F1D3ZmB+NwVmi0gAG8exPe8DMwoqeJDiQNyhJRY7bRIgikN6okakkkpGdgLC+G39i1vpKH1zFulhfDb+xa30lD65i9JHGzaNwYgiX7Rk/nKlrzsnW2RyEKpXqsol9R3WDV1GjbeetJYAAGTDnbt5tO5WH4l7WucWNt4v5w7QmL7FjlYTJMLj47FVKfWV3MY5zA3VY57iKOsGiA3VguIIlwIzjjM5J6Ytl44a5JeYyj0eNRzauKDnEuAZS13kUmkzd0y42veP5QdOdC1Kpo9TTc/xgYJIb4gFiYaIB4Lo6M0tVr4enULGMcasaoe6CASInVJvwVDReNqnSVVsktHW6oNR0SCIGrEAc1yzcHCMV/W1v38zqhGeuTf9Ce3byKOjNAUsI1lXEtc+oXHVa2wplhzzGsfV7Vra1MOBMP26TzOu+06pgXtPLgs90oqv6mjYOl9WTrm190tvGW7JdzrH6mQ/sHardY7VmXOzswO3xleLwTnjXCS/YnKtWOGR8tv9zl9GqI6qqdowBbWdtbLrG9z2p+kaA92MEuzp/DdOZ3zMclD0YqO6qrYNECXaxJZsuuAG3juUmkaj/djNhszTga9ok79X1LBfy8Pn92dEv5mfy+yOjpimOqqHaG00eM6DZl4y5TyR0XTHU0/GO0fhOt41yZvw71Hpl7uqqZEazfhGxhlojvnmjop7uopWA2nSNY38ffq9/cuq/wBf+33OSv0P8vsRaPp/pFS5vrbz8YZXt3I6TA1aeYgG0nlnx70zRrne6Klh8KNrPaGdretM0nUMMmDYyZ7OV1hf6T+ZtX6y+X2OhWbAdndhvJUOBp7Ds/OeClqk6riQJ1DAn1zCg0W49W7dfOeXYtH8aMV8DJS384B2bzwVp+R7VUqE9aLbxv5dimrOse1OLqxNcCFERw9ab1I1ZZHf/VEO2R+ISoO3ZfjgnaC2Np03DM9ya+g03NjwnNWSq7zxE34ZhJ7AnY7UNhaORTa2DG5OZU5RwT3PlLZoLaKQwp3qQmXAA2AkwpXvAzVdlMySNnh/ws3twXd8j6jyHDeDbsKlqfyQISLVRJHUcAJOSoYeo4SG3n8Suo0Dfdc2s4hxcBq3iR+OSxyKqZpDe0F1EC73SeCNGvJAa2G7yhhqLXXNzvB/F1bAEKYruU32A3thNJUTsSNYN8/JSqrsmqAkkkkB2FhfDb+xa3z6H1zFuVX0joyliKZp16bKtMwSx4DmmDIkHgQvSRxmexnhFwLKjGnE0XzEFlakWtklsuOvn7Aq/SDpdg3UMQBi8ISTT1dWvSJfGpJgOvEEdy6Pvd6N+T8L6Jv2I+93o35Pwvom/Ys5Y9UZRb5+hrHJplGSXH1OV0c6XYNuFph2LwkiqSQ6vSBaNY7UFyq6K6VYMaRqOOMwwaTUhxrUwDJEQdaF3/e70b8n4X0TfsR97vRvyfhfRN+xR/DqoK/hr6Gn8S9U3XxX9ThdJulmDdSpBuKwsh1SWsr0jEmxs455967A6ZYLUaPdmE/sHAn3RSkGGbPj77/6VL73ejfk/C+ib9iXvd6N+T8L6Jv2LRYkpynfJm8zcIwri/qcXo70swbaVYOxeFkgQ19ekNbZda7hbcpdIdLcGcYxwxmGLRqSRXpEWJm+sur73ejfk/C+ib9iHvd6N+T8L6Jv2LNdOljUL4LfUN5HkrlUVdLdMcEaVQDGYSdZsRXpEuEMvZ3aO5O0Z0xwQo0wcbhJDjM16QI8e/jdg71Y97vRvyfhfRN+xD3u9G/J+F9E37FpoWvX6UZ+8ejR62UdHdL8EMQ8nG4UDaua9IDxhv1k3SvSzBOayMZhbAyG16RjK1nLoe95o35PwvomoHwd6N8gwvomqPcrQ42X7561OhlXpfgiD+nYTxD/AIilM8PGUWA6YYIMcPduFzsDXpcPnKf3vNG+QYX0TUPe90b5BhvRNVaFdka3paI6nTHBdbPu3Cxa/X0uHzlJW6Y4Eg/puEz8opfeQPg90d5BhvRNQ973R3kGG9E1LStx6nt6EjOmGBgfp2E/iKXP95Mo9MMCP8bhB/3FL7yI8HmjvIMN6JqY7weaO8gw3ompuKFbJ3dMsD5dhP4il95Nf0xwUWx2E/iKX3lB732jvIMN6JqXvf6O8gw3ompOg3HM6X4Kb43CWy/SKW//ADJ/5ZYHy7C/xFL7yh97/R3kGG9E1D3v9HeQYb0TVFRQ7ZK/pdgDnjcKf+4pfeUX5X4Np2cbhSOBxFK3ZtIHoBo7yDDeiam/kBo7yDDeiak1EabJ/wAssEf8bhf4il95I9McF5dhf4il95QfkBo7yDDeiagegGj/ACDDeial4R7k35YYLy3C+npfeQd0vwJ/xuF9PS+8ofyB0f5DhvRNQ/IHR/kOG9E1Lwj3In9JMGDLcdhf4il95MPSjDHPHYX+Ipfycpz0C0f5DhvRNQPQLR/kOG9G1ZOEPUtTl6DG9KcBTBccbhjqgkxWpkwBJhrXEk8hJXYwmNZVYH0ntexwlrmEOaewhcar4PtHuaWnBUBIIlrA0iRFnC4PMLraP0bSoUxTo02U2NyawADt5nmblFRS8IXJvcspJJKRnXRSSXonIJFJJMQkUkkwEkkkgBIIpIACCKSkYoQKSSYhhQSSUMoCCKSQwAoOKSSQxqEJJKWMBCEJJKRgIQhJJIYCECkkpGCE0hJJIYCEISSUjBCEJJJDFCSSSkZ/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BUUEhIUFRUVFBYWFBUUFhcUFxUXFRUVFBcYFRQXHCYfGBkkGRQUHy8gIycpLCwsFx4xNTAqNSYrLCkBCQoKDgwOGg8PGi0kHyQsLCwsLCopLCwqLCwsLSwsLCkpLCwsLCwsLCwsLCwsLCwsLCwsLCksKSwsKSwsLCksKf/AABEIALcBEwMBIgACEQEDEQH/xAAcAAABBQEBAQAAAAAAAAAAAAABAAIDBAYFBwj/xABPEAABAwICBgQHCwkHAwUAAAABAAIRAyEEMQUSIkFRYQYTcYEHMlSRk6GxFBdCUlVyc7PR0vAWIyQlNWKUweEzNESCkqLxU4SyFUODwuL/xAAbAQADAQEBAQEAAAAAAAAAAAAAAQIDBAUGB//EADERAAICAQMCAwcCBwEAAAAAAAABAhEDEiExBEEiUWEFEzJxocHRI7EUNEKBgpHwFf/aAAwDAQACEQMRAD8A9bhKEVkfCppevhdGvq4Z4Y8VKQLjMhpeBsiIknVBncXLhSt0dLdGuhKE2hrardfV1oGtqzq60X1ZvEzEp8IoAJJ0Igb0UA0tSRKUIAajCMJIAbCRCMJQgAAIwjCEoAQCEpFJwgSckgGkoKN2Jb29iZ7sHAqbLpkySibigeKlD2n4XnRyAgFMBAQayN6D3FUlRLdjazpNlEVaZGrl2qtCmS7jTHMaIJm6LdXefaoyEoU2UWWgcZ8yZUw85W9igU9F5IVpqWzRLTW42mwi/qUReINr8VcxFPZlUXhTNadhxd7gbTJFhkmKVgdqmMt6jWTRaGoJyCgoCSKCAOksR4Zv2NW+fQ+uYtyBxWI8NDP1NWP79D65i74rdHLJ7G0CclCUKaGKEkYUjaSaVhZFCSlexMhFCsalCKRRQwIJwaiOBRQDEu1PH81SxNYk2y9pSew0rJTjQLN8/wBirVHyFGAqWkdMU6NjLnnxabbuPM7gOZU22bRhbqJcjgmhq4T34ut4pbQb+7tO/wBTh7AFWqdFi7+0r1HH957j6iUtDOmOHzf3NPHIpwpnsWR/IqnuefOpG9HcRT/ssTUHLXJH+l0j1I0Mp4I9pf7RqmkjIlT08TxasiNO4uh/bU21W8Wjq3+rZPmC7OiukdHEWY6H76b9l/cPhdoJRRjPBKKurXmjSYYgi2SD6YVGm8g2TsXWJbwWl+E5NLskfUA4e1QHFN4Ll19KU6Xj1GN5OcJ82ap1ulWG3VD3MeR/4rDVZ0xwyfCbNC3Ei+yD3lTYXEjePN/NZvB6eoPMNrMk/G2D/uhdYVfxx7FUZdyZ4nHZo6VXFyIEc73VdzfMVSeyxPeDwUlDFfBd3FTKVvclRpbF2nROrnEqsQrHX7OrG6L5KslOtqCNgRa2TCITqkQCJn2LOiiX3Hz9SSeyvbL1pLbTEyuRMsP4aP2NW+fQ+uYtzCw/hoH6mrfPofXMXRHlGb4NvHM+pABEHkfV9qTTfL2JAEKQVFGfxkimtgHOemIwlCAEgEUoQAWuvZNIRQQBHiDA7VTLwn4t8uPKygc8NBJMACSeAAklQ35GsUcPpV0lGGYA2DVfOoDuG95HAbhvPYVnNE6QAcXuOs9xlznXJPMrG6W047E4l9Y5OMMHxWCzR5r9pKnw+MgZrmeSmfWdH7PSx0+Xz+DfYrpPwK51TpCTvWVdjU33Us3lbPUx9Biitka2n0hPFXsN0k5rDDEqRuKQsrQ59Bjl2PRHaca9sGCs3pfBMdtNsRcEWIPEEZLkU8ceKnGMlae+vk4//OUHcTq6G6fvouFPFy9mQrAS9vzwPGHMX7VztO+EiriKhp4fWpUpjWyqPHb8Achfidy5mPoay52Gwm0k8jqicfs3EsuvT+PnRstCYGnqy65PFdUiiPghZenjNURKY/SJ4o95Ro+h1O2zS1W0XCC0Kh/6o/DH804uYP8A23Elv+X4vd5iuL7uPFQYrFSM0a7FLooVTZ6joLTNLFUtZhys9h8Zh4H7cj51ZLbj8WzHqXjmhdPuwmJbUBOqdmqPjMJv3jMcwvY9edVw37xvTtNHznWdK+nntw+C7h6doJyUgqBpsJ7VzaVQ6wk7/ar9RoBsnq8jz2t9xr3SZiEolBFoupAsU6QhJAsG9Jbf2My91Sw3hrZ+pq30lD65i3JcVhPDUf1NW+fQ+uYupVZg7o24Sa3Pu9iLGNAyF8+aIiTkYiOVkqKAR7U/q0zq8rCJyUwamkJshARR1UpSoAaqRCJQSGCEITpSSA5lTM9q4HTnGdVo7EOFiWBg/wDkcGH1OK0Dxc9v81lfCfTnRlWNzqRPZ1jR/MLN9zs6dJ5Yp+aPGaVSFZbiCqTFM1cMj9A6fgsiuU4VlXBTgVkzvi0WBiFI3EqnrJayCrR0W4lTsxS5AenCqU0yJRTO6MVZQsrwVzG4lNOJTM0qOlWxirnFrnvrEoNKaMMsowjcnR1sNUDjBcGncXZd53KzitGVmjxCRxbtey64zQeC7uhNPmnDal2bic2//n2Lpx6HtI+c6zrJQerFJP0/DRncUbwRB4GxXtPRfEa+j8O459U0E/N2P/quSMNRrCKjGuB4gHzSutgKXU0206Wr1bZ1WkZSS6xzzJXQ+na4Z5HU+0o9RBJxppnQab966b4gZzvXFZXMjWb3tM+owu5SxFNzYDvPsn1rJYZK7RwyyRdUQlSMEQeP2phCsRkIyj2qIobZE5slJNc66SVoNzpkrC+Gn9jVvn0PrmLdRvWG8Nf7GrfSUPrmLvXJzPg2wa6N3Kx9d0WsMnKLcb23ICuIzyzsUaVYaxE5wYg8EJCHOcYGUyOKLp5JtWoIBm0jcc04PE55JsBrZjciQUKbxAvx9qOsJz/EhKhhKEIlIFAAhKEUCkBQxTYced1x+kujuvwdekLl9J2r84DWb/uAWgxdO08FTWUkb45NU12PmphUzXLudP8AQBwmNeAIp1ZqU+EOO03udI7IWea5cc47n3XTdSpRUl3J5RlQhycHLOj0Y5bHyhrJsoFKhuRI1yfrqAFCo5GkaytKyzTqyYAmMzkAi2nJtJ+aLf6jA9aGjILHfPM90KarjY4nsBPrVVTo+Z6r2jnnNxi6Xp+SNrHTApxze4R/tmVYosgy5wPJrYHnMlVTiyd0dpv6lXqYrmnTZ5Msjbt7/U67sU3gqtXGBcp1ftPcn06TnuDWglziAAN5KaxmbbN/0OxpdRg/AeWjsgEDumFrsPWssnox9LCU2UnPBqZlrQXvc43MMbJjt3BdvBDEVx+apdU2Y16tz2tptMHt1j2L1YtRikzzHBzla4OtVxrWN1nva1vFxDR5yjgcXWr/AN2pEt/6tSadP/KCNZ/cAOan0P0KpMd1tYGtV3VKu0R81vitHIALVsMAdm5R72+CnCMfX/v+/Bz8Jg3ts94cd5DQ0dwz85VitVv7U51bM+ZQVRw7yueci4oiSSSXOanYAWH8No/Utf6Sh9cxbgC6xHht/Ytb6Sh9cxenE4mbhjUKZubDdHOwzTBRsdp1+eXZZNp0xruu60A3sdkX8yQEtSbdoRUNSlYAl3jCDN582Sn6rmfP7E6sAMGz5/alF+77E2kywgmxOZ5nNItvmcj3XCAHOSScyxmck7q+ZRQDIShO1c0ClQ7GEKhUpw6PMuiQo61GR2ZKWi4ujI9Oei4xuGLRHWsl9E/vRdpPBwt2gHcvBn0y0lrgQQSCDYggwQRxlfTJzv6+S8S8JWLwtXF6+GMuiKzmx1bnCwLTvMWJyMDO5XPkS5PZ9ndTpfu5cdjJyiCmpSudo+lxzoklGVGCiCoo61MemOCMooG9yFuINNxIEtOcbiN8J/u4PNimupbQMpzTcjgrdHkT6CM8uqTpXx5hic05lIcAhKnpNSR0PBhxLwxQWsXTwdNjCGEOfWqardRmYa4xqBwOy91geAKpGkdy9H8GvQvq/wBKrt2yPzLT8EHN55kWHKTvtvC72PN6uUVjbk9vJd/T5eZ19D9EaGHAPVUxU1RrEAQDvAMS6+855rvYem4mBIG/kFJXpDNWcPQjM55/Yh25bnzzkqJm1OyOCNZwEGc81HXhqrOxY4H2JuVbMhRvdE3WZ2UcqL3YYysnU6oKycrNNLQUkUkhHbhYTw2n9S1vpKH1zFuXFYXw2D9S1vpKH1zF6a5OI2oqGDsG2V2355270Kb3axBFrb27OzkR2+1TtATGeM60XF/jbI/4RQ7I31HQNmNoCJbcedTa5nxT2yL8k2qfFtO0O7mpJQIipvJAkTczcWufx3JFx1stxtIvcX/HFOo+LlFzbvP/AD3pHxhbcb94t+OCAE5xjKLZyLJ2vy9YQqix32NuKcUAN1rn8bgmqDGaRpUQXVajKbZze4NBsMpz7lJh8Uyo0Ppua9pyc0hwOe8Kb3KokSq1WsaXPIa1oLnOcQAAMyScgosbjGUaZqVXtYxolznGAP68t68Y6d9PX413V0pZh2mzcjUIyc/lwbuzN8onkUFuXDG5vYf4QPCIcU51HDSyhk52Tq3b8VnLM7+CwDgrDgu90d6BYnGDXa3Upf8AVeIB+Y3N/dbmuFuU2d6SgjKOCC9z0H4PcJhhdnXVIu+qA7/SzxR6zzWF6eeD04Yur4cF1DN7Rc0ftZz3b+K0cGkep0nXKT0T57PzMKjKCSzo9qOQdKMpiUqaNVMklAlNT2MRQSyUGkySuvgMCXHJRYHCSV6T0P6LWFSoNncPjf0W0InldV1SihvRToWDFSq2Wi7Wn4R58vat4XABNAhPY2TJFuHFa8HzmXLLI7kCnS3nuQrYiLC5TcRidw8/2Kq4LGUvIUYXux4JLuJ/G5MqCCix8ZJgCzfBshCTb1J2HdDwhTaSRGas0sPBvnPm70km9xSaRYqVL2iOxJR6vNFaWzCkdVYfw2H9S1vpKH1zFuiFhPDZ+xa30lD65i9FcnIzb+5WQdhl7nZF997XTKFBuu4gCRqgbI2RqiwPCOHFObTfB2m/u7BsOe3f1IUmP1zOoBbJt3HVEmda19xByTJBWwzIaNVoGuLaogm9o/mp+pbM6rZNiYEkcCVBVZUgXYTri+oYA4xr585U+q6TtCIsNUyDzOtfzBMCPD0G6osDBMbIttHLh/RE0m62Qu0yIF7tueP9UqLX6oktBkzDbEaxiNq1u3NItdrZtiDB1bi4sdq9p4ZIANVg1TYCAYMZW3LOdL+l1LBt1Gta+s4S1m5vB1SN3AZnkLpvTLpd7lbqMLXVnN8XVkNB+E6/mbeexebaP0NiMbUcWNdUcTL6jjDQTvc87+WfJcebO09EOTqw4U1qnwczSekaleoalV5e47zuHBoyA5BS6I6RV8KSaFTVBuWkBzScpLTaeea0+M8FmJbTLmvp1HD4DZBNvglwgnkYWKr0S1xa4FpBggiCCNxByXC1ODtnanCapE+mukFfFOBr1C+Mm2a0djWwJ55rn4fBvqvDKbS97jDWtEknkF29A9EcRjHfmmQydqq6zB3/AAjyE9y9W6P9GqGj2DVBdUcNuoQNZ3IX2W8h3ytIQc/FLjzIlNR8MefIzvRXwX06IFXGatR4EilnTbv2vjnl4vat7hqwcLQItAVTFE7U8Cq+BNj2rqTUGkjBxc4uTZcxWG2pHmVZzbR51PTxR173yU+IoAiW/j+quk7aIdxpM8m6b+DDOvgm830B6zS+55uC8yIgwbEZgr6chZHpl4PaWMBqMilX+PGzU5VAN/7wv2rOUO6PV6Xr3Hw5P9/k8RRAVrS2h6uGqGnXYWOGU5OHFrsnDmFVBWNHtxyWrQ9rVaoU0zA4R9V4ZTaXucYDWiSV6t0S6ANoRUxEPq5hubKf3nc8hu4qkjm6jqVjW5U6H9DSQKtcQ3NrDYu5u4DlmfbvGbI5bgkVLRw+92X4zTPAy5XkdyJ8PSm5y9qZiuGQ9Z7kH4qPF86rveSZKcpKqM4xd2yRlRrbgSf3vsQGL4gRyUQbJU9VgjLJQraLaXcfTa1+7zqOphBNiUMI3MqYpbNE7p7MbTpgAwL8d6JKRQAQSGBxSRDwPghJGwHWBWF8N37FrfSUPrmLchYXw2/sWv8ASUPrmL0UcjNu3GNg2fs2P5t/GLDV2u0So6GIb1jwA+Tqkyx0eIIvFrbjBVhqZSJ1nyQRLYAzGyJnvumIhxGKbDSQ+OsaBsPmbxYtmFNVxrGTrHVAzLgQOwOIgnkLqppzSrcPTD3H4Q2d7+LW8+e5ebaT0pUxdZhqmGucA1uTWNLgCROfMrnzdRHFtyzfFgeTfhHqWErt1BGvBLolrp8YzMC1+K4PS3pYzC2ZtVy0hoIOq0EjadOeVozhN0/0ybh6epTc2pWuLXawSYLiN8Rs+dcfQHRF1RxxOM2iQ57abztPIiDUHxf3eybWRkytvRj57vyHjxJLXPj9zlaC6KPxTjXxJeKZl5MEvq7zDohotme7iNwMYKFRlGkwMpjVGqKbpEm+6T2qfRWlHVqdQkNaWi0WAkHOZsIVfSH98Z2s9pWCUYY1KHd8m/ilkcZrhPY6OJxoph7oJgiRBGbW5GOEWVb3PQrhlSpQY4kwC6mHOtIuXNmLKXS5/NPuPGbHLxc++fOnaKP5ll957/GyXTqbyaXxRz6UsWrvdfQbhdITUcwNgMmIB3GLCPYodIvEMzyO48s03Af3h/8Am/8AJO0mbM78u5YuTeNtmqio5UkWcQwOac/FzgqpgKFje08OSt1nEggG2qfYq2BJAN8iPYqk1rREW1Bjqjmh+ROW+Nye6sALW9ajr0vzkjfHsTjhyc7ITe5e21kph7bZ8VSqsIN1Y1WgWJnuTm1Q4Q712Te/JFVwcXS+hqOJpmnXph7d24tPFrs2nsXm2M8EdUVwKVVponN7/HYOBaPGPAiOcL1ythiLi4UCzaOnF1E8fws5HR7otRwdOKTdo+PUdd7u07hyFl1znx4c1JTpk2GXFTQGZRPE/YijKU3J292Np0IufNuCZVqg5meQsPPvSO1m71JtSgRzUv0BJXuNFUfFCsN1HNs2+/kqkKzh6cTO9KJUkkhvUkTBme6EzE0yxtzM7vtVqBxVNlIl8kyMxw5JS4pExk+5F1D3ZmB+NwVmi0gAG8exPe8DMwoqeJDiQNyhJRY7bRIgikN6okakkkpGdgLC+G39i1vpKH1zFulhfDb+xa30lD65i9JHGzaNwYgiX7Rk/nKlrzsnW2RyEKpXqsol9R3WDV1GjbeetJYAAGTDnbt5tO5WH4l7WucWNt4v5w7QmL7FjlYTJMLj47FVKfWV3MY5zA3VY57iKOsGiA3VguIIlwIzjjM5J6Ytl44a5JeYyj0eNRzauKDnEuAZS13kUmkzd0y42veP5QdOdC1Kpo9TTc/xgYJIb4gFiYaIB4Lo6M0tVr4enULGMcasaoe6CASInVJvwVDReNqnSVVsktHW6oNR0SCIGrEAc1yzcHCMV/W1v38zqhGeuTf9Ce3byKOjNAUsI1lXEtc+oXHVa2wplhzzGsfV7Vra1MOBMP26TzOu+06pgXtPLgs90oqv6mjYOl9WTrm190tvGW7JdzrH6mQ/sHardY7VmXOzswO3xleLwTnjXCS/YnKtWOGR8tv9zl9GqI6qqdowBbWdtbLrG9z2p+kaA92MEuzp/DdOZ3zMclD0YqO6qrYNECXaxJZsuuAG3juUmkaj/djNhszTga9ok79X1LBfy8Pn92dEv5mfy+yOjpimOqqHaG00eM6DZl4y5TyR0XTHU0/GO0fhOt41yZvw71Hpl7uqqZEazfhGxhlojvnmjop7uopWA2nSNY38ffq9/cuq/wBf+33OSv0P8vsRaPp/pFS5vrbz8YZXt3I6TA1aeYgG0nlnx70zRrne6Klh8KNrPaGdretM0nUMMmDYyZ7OV1hf6T+ZtX6y+X2OhWbAdndhvJUOBp7Ds/OeClqk6riQJ1DAn1zCg0W49W7dfOeXYtH8aMV8DJS384B2bzwVp+R7VUqE9aLbxv5dimrOse1OLqxNcCFERw9ab1I1ZZHf/VEO2R+ISoO3ZfjgnaC2Np03DM9ya+g03NjwnNWSq7zxE34ZhJ7AnY7UNhaORTa2DG5OZU5RwT3PlLZoLaKQwp3qQmXAA2AkwpXvAzVdlMySNnh/ws3twXd8j6jyHDeDbsKlqfyQISLVRJHUcAJOSoYeo4SG3n8Suo0Dfdc2s4hxcBq3iR+OSxyKqZpDe0F1EC73SeCNGvJAa2G7yhhqLXXNzvB/F1bAEKYruU32A3thNJUTsSNYN8/JSqrsmqAkkkkB2FhfDb+xa3z6H1zFuVX0joyliKZp16bKtMwSx4DmmDIkHgQvSRxmexnhFwLKjGnE0XzEFlakWtklsuOvn7Aq/SDpdg3UMQBi8ISTT1dWvSJfGpJgOvEEdy6Pvd6N+T8L6Jv2I+93o35Pwvom/Ys5Y9UZRb5+hrHJplGSXH1OV0c6XYNuFph2LwkiqSQ6vSBaNY7UFyq6K6VYMaRqOOMwwaTUhxrUwDJEQdaF3/e70b8n4X0TfsR97vRvyfhfRN+xR/DqoK/hr6Gn8S9U3XxX9ThdJulmDdSpBuKwsh1SWsr0jEmxs455967A6ZYLUaPdmE/sHAn3RSkGGbPj77/6VL73ejfk/C+ib9iXvd6N+T8L6Jv2LRYkpynfJm8zcIwri/qcXo70swbaVYOxeFkgQ19ekNbZda7hbcpdIdLcGcYxwxmGLRqSRXpEWJm+sur73ejfk/C+ib9iHvd6N+T8L6Jv2LNdOljUL4LfUN5HkrlUVdLdMcEaVQDGYSdZsRXpEuEMvZ3aO5O0Z0xwQo0wcbhJDjM16QI8e/jdg71Y97vRvyfhfRN+xD3u9G/J+F9E37FpoWvX6UZ+8ejR62UdHdL8EMQ8nG4UDaua9IDxhv1k3SvSzBOayMZhbAyG16RjK1nLoe95o35PwvomoHwd6N8gwvomqPcrQ42X7561OhlXpfgiD+nYTxD/AIilM8PGUWA6YYIMcPduFzsDXpcPnKf3vNG+QYX0TUPe90b5BhvRNVaFdka3paI6nTHBdbPu3Cxa/X0uHzlJW6Y4Eg/puEz8opfeQPg90d5BhvRNQ973R3kGG9E1LStx6nt6EjOmGBgfp2E/iKXP95Mo9MMCP8bhB/3FL7yI8HmjvIMN6JqY7weaO8gw3ompuKFbJ3dMsD5dhP4il95Nf0xwUWx2E/iKX3lB732jvIMN6JqXvf6O8gw3ompOg3HM6X4Kb43CWy/SKW//ADJ/5ZYHy7C/xFL7yh97/R3kGG9E1D3v9HeQYb0TVFRQ7ZK/pdgDnjcKf+4pfeUX5X4Np2cbhSOBxFK3ZtIHoBo7yDDeiam/kBo7yDDeiak1EabJ/wAssEf8bhf4il95I9McF5dhf4il95QfkBo7yDDeiagegGj/ACDDeial4R7k35YYLy3C+npfeQd0vwJ/xuF9PS+8ofyB0f5DhvRNQ/IHR/kOG9E1Lwj3In9JMGDLcdhf4il95MPSjDHPHYX+Ipfycpz0C0f5DhvRNQPQLR/kOG9G1ZOEPUtTl6DG9KcBTBccbhjqgkxWpkwBJhrXEk8hJXYwmNZVYH0ntexwlrmEOaewhcar4PtHuaWnBUBIIlrA0iRFnC4PMLraP0bSoUxTo02U2NyawADt5nmblFRS8IXJvcspJJKRnXRSSXonIJFJJMQkUkkwEkkkgBIIpIACCKSkYoQKSSYhhQSSUMoCCKSQwAoOKSSQxqEJJKWMBCEJJKRgIQhJJIYCECkkpGCE0hJJIYCEISSUjBCEJJJDFCSSSkZ//9k="/>
          <p:cNvSpPr>
            <a:spLocks noChangeAspect="1" noChangeArrowheads="1"/>
          </p:cNvSpPr>
          <p:nvPr/>
        </p:nvSpPr>
        <p:spPr bwMode="auto">
          <a:xfrm>
            <a:off x="152400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BUUEhIUFRUVFBYWFBUUFhcUFxUXFRUVFBcYFRQXHCYfGBkkGRQUHy8gIycpLCwsFx4xNTAqNSYrLCkBCQoKDgwOGg8PGi0kHyQsLCwsLCopLCwqLCwsLSwsLCkpLCwsLCwsLCwsLCwsLCwsLCwsLCksKSwsKSwsLCksKf/AABEIALcBEwMBIgACEQEDEQH/xAAcAAABBQEBAQAAAAAAAAAAAAABAAIDBAYFBwj/xABPEAABAwICBgQHCwkHAwUAAAABAAIRAyEEMQUSIkFRYQYTcYEHMlSRk6GxFBdCUlVyc7PR0vAWIyQlNWKUweEzNESCkqLxU4SyFUODwuL/xAAbAQADAQEBAQEAAAAAAAAAAAAAAQIDBAUGB//EADERAAICAQMCAwcCBwEAAAAAAAABAhEDEiExBEEiUWEFEzJxocHRI7EUNEKBgpHwFf/aAAwDAQACEQMRAD8A9bhKEVkfCppevhdGvq4Z4Y8VKQLjMhpeBsiIknVBncXLhSt0dLdGuhKE2hrardfV1oGtqzq60X1ZvEzEp8IoAJJ0Igb0UA0tSRKUIAajCMJIAbCRCMJQgAAIwjCEoAQCEpFJwgSckgGkoKN2Jb29iZ7sHAqbLpkySibigeKlD2n4XnRyAgFMBAQayN6D3FUlRLdjazpNlEVaZGrl2qtCmS7jTHMaIJm6LdXefaoyEoU2UWWgcZ8yZUw85W9igU9F5IVpqWzRLTW42mwi/qUReINr8VcxFPZlUXhTNadhxd7gbTJFhkmKVgdqmMt6jWTRaGoJyCgoCSKCAOksR4Zv2NW+fQ+uYtyBxWI8NDP1NWP79D65i74rdHLJ7G0CclCUKaGKEkYUjaSaVhZFCSlexMhFCsalCKRRQwIJwaiOBRQDEu1PH81SxNYk2y9pSew0rJTjQLN8/wBirVHyFGAqWkdMU6NjLnnxabbuPM7gOZU22bRhbqJcjgmhq4T34ut4pbQb+7tO/wBTh7AFWqdFi7+0r1HH957j6iUtDOmOHzf3NPHIpwpnsWR/IqnuefOpG9HcRT/ssTUHLXJH+l0j1I0Mp4I9pf7RqmkjIlT08TxasiNO4uh/bU21W8Wjq3+rZPmC7OiukdHEWY6H76b9l/cPhdoJRRjPBKKurXmjSYYgi2SD6YVGm8g2TsXWJbwWl+E5NLskfUA4e1QHFN4Ll19KU6Xj1GN5OcJ82ap1ulWG3VD3MeR/4rDVZ0xwyfCbNC3Ei+yD3lTYXEjePN/NZvB6eoPMNrMk/G2D/uhdYVfxx7FUZdyZ4nHZo6VXFyIEc73VdzfMVSeyxPeDwUlDFfBd3FTKVvclRpbF2nROrnEqsQrHX7OrG6L5KslOtqCNgRa2TCITqkQCJn2LOiiX3Hz9SSeyvbL1pLbTEyuRMsP4aP2NW+fQ+uYtzCw/hoH6mrfPofXMXRHlGb4NvHM+pABEHkfV9qTTfL2JAEKQVFGfxkimtgHOemIwlCAEgEUoQAWuvZNIRQQBHiDA7VTLwn4t8uPKygc8NBJMACSeAAklQ35GsUcPpV0lGGYA2DVfOoDuG95HAbhvPYVnNE6QAcXuOs9xlznXJPMrG6W047E4l9Y5OMMHxWCzR5r9pKnw+MgZrmeSmfWdH7PSx0+Xz+DfYrpPwK51TpCTvWVdjU33Us3lbPUx9Biitka2n0hPFXsN0k5rDDEqRuKQsrQ59Bjl2PRHaca9sGCs3pfBMdtNsRcEWIPEEZLkU8ceKnGMlae+vk4//OUHcTq6G6fvouFPFy9mQrAS9vzwPGHMX7VztO+EiriKhp4fWpUpjWyqPHb8Achfidy5mPoay52Gwm0k8jqicfs3EsuvT+PnRstCYGnqy65PFdUiiPghZenjNURKY/SJ4o95Ro+h1O2zS1W0XCC0Kh/6o/DH804uYP8A23Elv+X4vd5iuL7uPFQYrFSM0a7FLooVTZ6joLTNLFUtZhys9h8Zh4H7cj51ZLbj8WzHqXjmhdPuwmJbUBOqdmqPjMJv3jMcwvY9edVw37xvTtNHznWdK+nntw+C7h6doJyUgqBpsJ7VzaVQ6wk7/ar9RoBsnq8jz2t9xr3SZiEolBFoupAsU6QhJAsG9Jbf2My91Sw3hrZ+pq30lD65i3JcVhPDUf1NW+fQ+uYupVZg7o24Sa3Pu9iLGNAyF8+aIiTkYiOVkqKAR7U/q0zq8rCJyUwamkJshARR1UpSoAaqRCJQSGCEITpSSA5lTM9q4HTnGdVo7EOFiWBg/wDkcGH1OK0Dxc9v81lfCfTnRlWNzqRPZ1jR/MLN9zs6dJ5Yp+aPGaVSFZbiCqTFM1cMj9A6fgsiuU4VlXBTgVkzvi0WBiFI3EqnrJayCrR0W4lTsxS5AenCqU0yJRTO6MVZQsrwVzG4lNOJTM0qOlWxirnFrnvrEoNKaMMsowjcnR1sNUDjBcGncXZd53KzitGVmjxCRxbtey64zQeC7uhNPmnDal2bic2//n2Lpx6HtI+c6zrJQerFJP0/DRncUbwRB4GxXtPRfEa+j8O459U0E/N2P/quSMNRrCKjGuB4gHzSutgKXU0206Wr1bZ1WkZSS6xzzJXQ+na4Z5HU+0o9RBJxppnQab966b4gZzvXFZXMjWb3tM+owu5SxFNzYDvPsn1rJYZK7RwyyRdUQlSMEQeP2phCsRkIyj2qIobZE5slJNc66SVoNzpkrC+Gn9jVvn0PrmLdRvWG8Nf7GrfSUPrmLvXJzPg2wa6N3Kx9d0WsMnKLcb23ICuIzyzsUaVYaxE5wYg8EJCHOcYGUyOKLp5JtWoIBm0jcc04PE55JsBrZjciQUKbxAvx9qOsJz/EhKhhKEIlIFAAhKEUCkBQxTYced1x+kujuvwdekLl9J2r84DWb/uAWgxdO08FTWUkb45NU12PmphUzXLudP8AQBwmNeAIp1ZqU+EOO03udI7IWea5cc47n3XTdSpRUl3J5RlQhycHLOj0Y5bHyhrJsoFKhuRI1yfrqAFCo5GkaytKyzTqyYAmMzkAi2nJtJ+aLf6jA9aGjILHfPM90KarjY4nsBPrVVTo+Z6r2jnnNxi6Xp+SNrHTApxze4R/tmVYosgy5wPJrYHnMlVTiyd0dpv6lXqYrmnTZ5Msjbt7/U67sU3gqtXGBcp1ftPcn06TnuDWglziAAN5KaxmbbN/0OxpdRg/AeWjsgEDumFrsPWssnox9LCU2UnPBqZlrQXvc43MMbJjt3BdvBDEVx+apdU2Y16tz2tptMHt1j2L1YtRikzzHBzla4OtVxrWN1nva1vFxDR5yjgcXWr/AN2pEt/6tSadP/KCNZ/cAOan0P0KpMd1tYGtV3VKu0R81vitHIALVsMAdm5R72+CnCMfX/v+/Bz8Jg3ts94cd5DQ0dwz85VitVv7U51bM+ZQVRw7yueci4oiSSSXOanYAWH8No/Utf6Sh9cxbgC6xHht/Ytb6Sh9cxenE4mbhjUKZubDdHOwzTBRsdp1+eXZZNp0xruu60A3sdkX8yQEtSbdoRUNSlYAl3jCDN582Sn6rmfP7E6sAMGz5/alF+77E2kywgmxOZ5nNItvmcj3XCAHOSScyxmck7q+ZRQDIShO1c0ClQ7GEKhUpw6PMuiQo61GR2ZKWi4ujI9Oei4xuGLRHWsl9E/vRdpPBwt2gHcvBn0y0lrgQQSCDYggwQRxlfTJzv6+S8S8JWLwtXF6+GMuiKzmx1bnCwLTvMWJyMDO5XPkS5PZ9ndTpfu5cdjJyiCmpSudo+lxzoklGVGCiCoo61MemOCMooG9yFuINNxIEtOcbiN8J/u4PNimupbQMpzTcjgrdHkT6CM8uqTpXx5hic05lIcAhKnpNSR0PBhxLwxQWsXTwdNjCGEOfWqardRmYa4xqBwOy91geAKpGkdy9H8GvQvq/wBKrt2yPzLT8EHN55kWHKTvtvC72PN6uUVjbk9vJd/T5eZ19D9EaGHAPVUxU1RrEAQDvAMS6+855rvYem4mBIG/kFJXpDNWcPQjM55/Yh25bnzzkqJm1OyOCNZwEGc81HXhqrOxY4H2JuVbMhRvdE3WZ2UcqL3YYysnU6oKycrNNLQUkUkhHbhYTw2n9S1vpKH1zFuXFYXw2D9S1vpKH1zF6a5OI2oqGDsG2V2355270Kb3axBFrb27OzkR2+1TtATGeM60XF/jbI/4RQ7I31HQNmNoCJbcedTa5nxT2yL8k2qfFtO0O7mpJQIipvJAkTczcWufx3JFx1stxtIvcX/HFOo+LlFzbvP/AD3pHxhbcb94t+OCAE5xjKLZyLJ2vy9YQqix32NuKcUAN1rn8bgmqDGaRpUQXVajKbZze4NBsMpz7lJh8Uyo0Ppua9pyc0hwOe8Kb3KokSq1WsaXPIa1oLnOcQAAMyScgosbjGUaZqVXtYxolznGAP68t68Y6d9PX413V0pZh2mzcjUIyc/lwbuzN8onkUFuXDG5vYf4QPCIcU51HDSyhk52Tq3b8VnLM7+CwDgrDgu90d6BYnGDXa3Upf8AVeIB+Y3N/dbmuFuU2d6SgjKOCC9z0H4PcJhhdnXVIu+qA7/SzxR6zzWF6eeD04Yur4cF1DN7Rc0ftZz3b+K0cGkep0nXKT0T57PzMKjKCSzo9qOQdKMpiUqaNVMklAlNT2MRQSyUGkySuvgMCXHJRYHCSV6T0P6LWFSoNncPjf0W0InldV1SihvRToWDFSq2Wi7Wn4R58vat4XABNAhPY2TJFuHFa8HzmXLLI7kCnS3nuQrYiLC5TcRidw8/2Kq4LGUvIUYXux4JLuJ/G5MqCCix8ZJgCzfBshCTb1J2HdDwhTaSRGas0sPBvnPm70km9xSaRYqVL2iOxJR6vNFaWzCkdVYfw2H9S1vpKH1zFuiFhPDZ+xa30lD65i9FcnIzb+5WQdhl7nZF997XTKFBuu4gCRqgbI2RqiwPCOHFObTfB2m/u7BsOe3f1IUmP1zOoBbJt3HVEmda19xByTJBWwzIaNVoGuLaogm9o/mp+pbM6rZNiYEkcCVBVZUgXYTri+oYA4xr585U+q6TtCIsNUyDzOtfzBMCPD0G6osDBMbIttHLh/RE0m62Qu0yIF7tueP9UqLX6oktBkzDbEaxiNq1u3NItdrZtiDB1bi4sdq9p4ZIANVg1TYCAYMZW3LOdL+l1LBt1Gta+s4S1m5vB1SN3AZnkLpvTLpd7lbqMLXVnN8XVkNB+E6/mbeexebaP0NiMbUcWNdUcTL6jjDQTvc87+WfJcebO09EOTqw4U1qnwczSekaleoalV5e47zuHBoyA5BS6I6RV8KSaFTVBuWkBzScpLTaeea0+M8FmJbTLmvp1HD4DZBNvglwgnkYWKr0S1xa4FpBggiCCNxByXC1ODtnanCapE+mukFfFOBr1C+Mm2a0djWwJ55rn4fBvqvDKbS97jDWtEknkF29A9EcRjHfmmQydqq6zB3/AAjyE9y9W6P9GqGj2DVBdUcNuoQNZ3IX2W8h3ytIQc/FLjzIlNR8MefIzvRXwX06IFXGatR4EilnTbv2vjnl4vat7hqwcLQItAVTFE7U8Cq+BNj2rqTUGkjBxc4uTZcxWG2pHmVZzbR51PTxR173yU+IoAiW/j+quk7aIdxpM8m6b+DDOvgm830B6zS+55uC8yIgwbEZgr6chZHpl4PaWMBqMilX+PGzU5VAN/7wv2rOUO6PV6Xr3Hw5P9/k8RRAVrS2h6uGqGnXYWOGU5OHFrsnDmFVBWNHtxyWrQ9rVaoU0zA4R9V4ZTaXucYDWiSV6t0S6ANoRUxEPq5hubKf3nc8hu4qkjm6jqVjW5U6H9DSQKtcQ3NrDYu5u4DlmfbvGbI5bgkVLRw+92X4zTPAy5XkdyJ8PSm5y9qZiuGQ9Z7kH4qPF86rveSZKcpKqM4xd2yRlRrbgSf3vsQGL4gRyUQbJU9VgjLJQraLaXcfTa1+7zqOphBNiUMI3MqYpbNE7p7MbTpgAwL8d6JKRQAQSGBxSRDwPghJGwHWBWF8N37FrfSUPrmLchYXw2/sWv8ASUPrmL0UcjNu3GNg2fs2P5t/GLDV2u0So6GIb1jwA+Tqkyx0eIIvFrbjBVhqZSJ1nyQRLYAzGyJnvumIhxGKbDSQ+OsaBsPmbxYtmFNVxrGTrHVAzLgQOwOIgnkLqppzSrcPTD3H4Q2d7+LW8+e5ebaT0pUxdZhqmGucA1uTWNLgCROfMrnzdRHFtyzfFgeTfhHqWErt1BGvBLolrp8YzMC1+K4PS3pYzC2ZtVy0hoIOq0EjadOeVozhN0/0ybh6epTc2pWuLXawSYLiN8Rs+dcfQHRF1RxxOM2iQ57abztPIiDUHxf3eybWRkytvRj57vyHjxJLXPj9zlaC6KPxTjXxJeKZl5MEvq7zDohotme7iNwMYKFRlGkwMpjVGqKbpEm+6T2qfRWlHVqdQkNaWi0WAkHOZsIVfSH98Z2s9pWCUYY1KHd8m/ilkcZrhPY6OJxoph7oJgiRBGbW5GOEWVb3PQrhlSpQY4kwC6mHOtIuXNmLKXS5/NPuPGbHLxc++fOnaKP5ll957/GyXTqbyaXxRz6UsWrvdfQbhdITUcwNgMmIB3GLCPYodIvEMzyO48s03Af3h/8Am/8AJO0mbM78u5YuTeNtmqio5UkWcQwOac/FzgqpgKFje08OSt1nEggG2qfYq2BJAN8iPYqk1rREW1Bjqjmh+ROW+Nye6sALW9ajr0vzkjfHsTjhyc7ITe5e21kph7bZ8VSqsIN1Y1WgWJnuTm1Q4Q712Te/JFVwcXS+hqOJpmnXph7d24tPFrs2nsXm2M8EdUVwKVVponN7/HYOBaPGPAiOcL1ythiLi4UCzaOnF1E8fws5HR7otRwdOKTdo+PUdd7u07hyFl1znx4c1JTpk2GXFTQGZRPE/YijKU3J292Np0IufNuCZVqg5meQsPPvSO1m71JtSgRzUv0BJXuNFUfFCsN1HNs2+/kqkKzh6cTO9KJUkkhvUkTBme6EzE0yxtzM7vtVqBxVNlIl8kyMxw5JS4pExk+5F1D3ZmB+NwVmi0gAG8exPe8DMwoqeJDiQNyhJRY7bRIgikN6okakkkpGdgLC+G39i1vpKH1zFulhfDb+xa30lD65i9JHGzaNwYgiX7Rk/nKlrzsnW2RyEKpXqsol9R3WDV1GjbeetJYAAGTDnbt5tO5WH4l7WucWNt4v5w7QmL7FjlYTJMLj47FVKfWV3MY5zA3VY57iKOsGiA3VguIIlwIzjjM5J6Ytl44a5JeYyj0eNRzauKDnEuAZS13kUmkzd0y42veP5QdOdC1Kpo9TTc/xgYJIb4gFiYaIB4Lo6M0tVr4enULGMcasaoe6CASInVJvwVDReNqnSVVsktHW6oNR0SCIGrEAc1yzcHCMV/W1v38zqhGeuTf9Ce3byKOjNAUsI1lXEtc+oXHVa2wplhzzGsfV7Vra1MOBMP26TzOu+06pgXtPLgs90oqv6mjYOl9WTrm190tvGW7JdzrH6mQ/sHardY7VmXOzswO3xleLwTnjXCS/YnKtWOGR8tv9zl9GqI6qqdowBbWdtbLrG9z2p+kaA92MEuzp/DdOZ3zMclD0YqO6qrYNECXaxJZsuuAG3juUmkaj/djNhszTga9ok79X1LBfy8Pn92dEv5mfy+yOjpimOqqHaG00eM6DZl4y5TyR0XTHU0/GO0fhOt41yZvw71Hpl7uqqZEazfhGxhlojvnmjop7uopWA2nSNY38ffq9/cuq/wBf+33OSv0P8vsRaPp/pFS5vrbz8YZXt3I6TA1aeYgG0nlnx70zRrne6Klh8KNrPaGdretM0nUMMmDYyZ7OV1hf6T+ZtX6y+X2OhWbAdndhvJUOBp7Ds/OeClqk6riQJ1DAn1zCg0W49W7dfOeXYtH8aMV8DJS384B2bzwVp+R7VUqE9aLbxv5dimrOse1OLqxNcCFERw9ab1I1ZZHf/VEO2R+ISoO3ZfjgnaC2Np03DM9ya+g03NjwnNWSq7zxE34ZhJ7AnY7UNhaORTa2DG5OZU5RwT3PlLZoLaKQwp3qQmXAA2AkwpXvAzVdlMySNnh/ws3twXd8j6jyHDeDbsKlqfyQISLVRJHUcAJOSoYeo4SG3n8Suo0Dfdc2s4hxcBq3iR+OSxyKqZpDe0F1EC73SeCNGvJAa2G7yhhqLXXNzvB/F1bAEKYruU32A3thNJUTsSNYN8/JSqrsmqAkkkkB2FhfDb+xa3z6H1zFuVX0joyliKZp16bKtMwSx4DmmDIkHgQvSRxmexnhFwLKjGnE0XzEFlakWtklsuOvn7Aq/SDpdg3UMQBi8ISTT1dWvSJfGpJgOvEEdy6Pvd6N+T8L6Jv2I+93o35Pwvom/Ys5Y9UZRb5+hrHJplGSXH1OV0c6XYNuFph2LwkiqSQ6vSBaNY7UFyq6K6VYMaRqOOMwwaTUhxrUwDJEQdaF3/e70b8n4X0TfsR97vRvyfhfRN+xR/DqoK/hr6Gn8S9U3XxX9ThdJulmDdSpBuKwsh1SWsr0jEmxs455967A6ZYLUaPdmE/sHAn3RSkGGbPj77/6VL73ejfk/C+ib9iXvd6N+T8L6Jv2LRYkpynfJm8zcIwri/qcXo70swbaVYOxeFkgQ19ekNbZda7hbcpdIdLcGcYxwxmGLRqSRXpEWJm+sur73ejfk/C+ib9iHvd6N+T8L6Jv2LNdOljUL4LfUN5HkrlUVdLdMcEaVQDGYSdZsRXpEuEMvZ3aO5O0Z0xwQo0wcbhJDjM16QI8e/jdg71Y97vRvyfhfRN+xD3u9G/J+F9E37FpoWvX6UZ+8ejR62UdHdL8EMQ8nG4UDaua9IDxhv1k3SvSzBOayMZhbAyG16RjK1nLoe95o35PwvomoHwd6N8gwvomqPcrQ42X7561OhlXpfgiD+nYTxD/AIilM8PGUWA6YYIMcPduFzsDXpcPnKf3vNG+QYX0TUPe90b5BhvRNVaFdka3paI6nTHBdbPu3Cxa/X0uHzlJW6Y4Eg/puEz8opfeQPg90d5BhvRNQ973R3kGG9E1LStx6nt6EjOmGBgfp2E/iKXP95Mo9MMCP8bhB/3FL7yI8HmjvIMN6JqY7weaO8gw3ompuKFbJ3dMsD5dhP4il95Nf0xwUWx2E/iKX3lB732jvIMN6JqXvf6O8gw3ompOg3HM6X4Kb43CWy/SKW//ADJ/5ZYHy7C/xFL7yh97/R3kGG9E1D3v9HeQYb0TVFRQ7ZK/pdgDnjcKf+4pfeUX5X4Np2cbhSOBxFK3ZtIHoBo7yDDeiam/kBo7yDDeiak1EabJ/wAssEf8bhf4il95I9McF5dhf4il95QfkBo7yDDeiagegGj/ACDDeial4R7k35YYLy3C+npfeQd0vwJ/xuF9PS+8ofyB0f5DhvRNQ/IHR/kOG9E1Lwj3In9JMGDLcdhf4il95MPSjDHPHYX+Ipfycpz0C0f5DhvRNQPQLR/kOG9G1ZOEPUtTl6DG9KcBTBccbhjqgkxWpkwBJhrXEk8hJXYwmNZVYH0ntexwlrmEOaewhcar4PtHuaWnBUBIIlrA0iRFnC4PMLraP0bSoUxTo02U2NyawADt5nmblFRS8IXJvcspJJKRnXRSSXonIJFJJMQkUkkwEkkkgBIIpIACCKSkYoQKSSYhhQSSUMoCCKSQwAoOKSSQxqEJJKWMBCEJJKRgIQhJJIYCECkkpGCE0hJJIYCEISSUjBCEJJJDFCSSSkZ//9k="/>
          <p:cNvSpPr>
            <a:spLocks noChangeAspect="1" noChangeArrowheads="1"/>
          </p:cNvSpPr>
          <p:nvPr/>
        </p:nvSpPr>
        <p:spPr bwMode="auto">
          <a:xfrm>
            <a:off x="304800" y="-5254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BUUEhIUFRUVFBYWFBUUFhcUFxUXFRUVFBcYFRQXHCYfGBkkGRQUHy8gIycpLCwsFx4xNTAqNSYrLCkBCQoKDgwOGg8PGi0kHyQsLCwsLCopLCwqLCwsLSwsLCkpLCwsLCwsLCwsLCwsLCwsLCwsLCksKSwsKSwsLCksKf/AABEIALcBEwMBIgACEQEDEQH/xAAcAAABBQEBAQAAAAAAAAAAAAABAAIDBAYFBwj/xABPEAABAwICBgQHCwkHAwUAAAABAAIRAyEEMQUSIkFRYQYTcYEHMlSRk6GxFBdCUlVyc7PR0vAWIyQlNWKUweEzNESCkqLxU4SyFUODwuL/xAAbAQADAQEBAQEAAAAAAAAAAAAAAQIDBAUGB//EADERAAICAQMCAwcCBwEAAAAAAAABAhEDEiExBEEiUWEFEzJxocHRI7EUNEKBgpHwFf/aAAwDAQACEQMRAD8A9bhKEVkfCppevhdGvq4Z4Y8VKQLjMhpeBsiIknVBncXLhSt0dLdGuhKE2hrardfV1oGtqzq60X1ZvEzEp8IoAJJ0Igb0UA0tSRKUIAajCMJIAbCRCMJQgAAIwjCEoAQCEpFJwgSckgGkoKN2Jb29iZ7sHAqbLpkySibigeKlD2n4XnRyAgFMBAQayN6D3FUlRLdjazpNlEVaZGrl2qtCmS7jTHMaIJm6LdXefaoyEoU2UWWgcZ8yZUw85W9igU9F5IVpqWzRLTW42mwi/qUReINr8VcxFPZlUXhTNadhxd7gbTJFhkmKVgdqmMt6jWTRaGoJyCgoCSKCAOksR4Zv2NW+fQ+uYtyBxWI8NDP1NWP79D65i74rdHLJ7G0CclCUKaGKEkYUjaSaVhZFCSlexMhFCsalCKRRQwIJwaiOBRQDEu1PH81SxNYk2y9pSew0rJTjQLN8/wBirVHyFGAqWkdMU6NjLnnxabbuPM7gOZU22bRhbqJcjgmhq4T34ut4pbQb+7tO/wBTh7AFWqdFi7+0r1HH957j6iUtDOmOHzf3NPHIpwpnsWR/IqnuefOpG9HcRT/ssTUHLXJH+l0j1I0Mp4I9pf7RqmkjIlT08TxasiNO4uh/bU21W8Wjq3+rZPmC7OiukdHEWY6H76b9l/cPhdoJRRjPBKKurXmjSYYgi2SD6YVGm8g2TsXWJbwWl+E5NLskfUA4e1QHFN4Ll19KU6Xj1GN5OcJ82ap1ulWG3VD3MeR/4rDVZ0xwyfCbNC3Ei+yD3lTYXEjePN/NZvB6eoPMNrMk/G2D/uhdYVfxx7FUZdyZ4nHZo6VXFyIEc73VdzfMVSeyxPeDwUlDFfBd3FTKVvclRpbF2nROrnEqsQrHX7OrG6L5KslOtqCNgRa2TCITqkQCJn2LOiiX3Hz9SSeyvbL1pLbTEyuRMsP4aP2NW+fQ+uYtzCw/hoH6mrfPofXMXRHlGb4NvHM+pABEHkfV9qTTfL2JAEKQVFGfxkimtgHOemIwlCAEgEUoQAWuvZNIRQQBHiDA7VTLwn4t8uPKygc8NBJMACSeAAklQ35GsUcPpV0lGGYA2DVfOoDuG95HAbhvPYVnNE6QAcXuOs9xlznXJPMrG6W047E4l9Y5OMMHxWCzR5r9pKnw+MgZrmeSmfWdH7PSx0+Xz+DfYrpPwK51TpCTvWVdjU33Us3lbPUx9Biitka2n0hPFXsN0k5rDDEqRuKQsrQ59Bjl2PRHaca9sGCs3pfBMdtNsRcEWIPEEZLkU8ceKnGMlae+vk4//OUHcTq6G6fvouFPFy9mQrAS9vzwPGHMX7VztO+EiriKhp4fWpUpjWyqPHb8Achfidy5mPoay52Gwm0k8jqicfs3EsuvT+PnRstCYGnqy65PFdUiiPghZenjNURKY/SJ4o95Ro+h1O2zS1W0XCC0Kh/6o/DH804uYP8A23Elv+X4vd5iuL7uPFQYrFSM0a7FLooVTZ6joLTNLFUtZhys9h8Zh4H7cj51ZLbj8WzHqXjmhdPuwmJbUBOqdmqPjMJv3jMcwvY9edVw37xvTtNHznWdK+nntw+C7h6doJyUgqBpsJ7VzaVQ6wk7/ar9RoBsnq8jz2t9xr3SZiEolBFoupAsU6QhJAsG9Jbf2My91Sw3hrZ+pq30lD65i3JcVhPDUf1NW+fQ+uYupVZg7o24Sa3Pu9iLGNAyF8+aIiTkYiOVkqKAR7U/q0zq8rCJyUwamkJshARR1UpSoAaqRCJQSGCEITpSSA5lTM9q4HTnGdVo7EOFiWBg/wDkcGH1OK0Dxc9v81lfCfTnRlWNzqRPZ1jR/MLN9zs6dJ5Yp+aPGaVSFZbiCqTFM1cMj9A6fgsiuU4VlXBTgVkzvi0WBiFI3EqnrJayCrR0W4lTsxS5AenCqU0yJRTO6MVZQsrwVzG4lNOJTM0qOlWxirnFrnvrEoNKaMMsowjcnR1sNUDjBcGncXZd53KzitGVmjxCRxbtey64zQeC7uhNPmnDal2bic2//n2Lpx6HtI+c6zrJQerFJP0/DRncUbwRB4GxXtPRfEa+j8O459U0E/N2P/quSMNRrCKjGuB4gHzSutgKXU0206Wr1bZ1WkZSS6xzzJXQ+na4Z5HU+0o9RBJxppnQab966b4gZzvXFZXMjWb3tM+owu5SxFNzYDvPsn1rJYZK7RwyyRdUQlSMEQeP2phCsRkIyj2qIobZE5slJNc66SVoNzpkrC+Gn9jVvn0PrmLdRvWG8Nf7GrfSUPrmLvXJzPg2wa6N3Kx9d0WsMnKLcb23ICuIzyzsUaVYaxE5wYg8EJCHOcYGUyOKLp5JtWoIBm0jcc04PE55JsBrZjciQUKbxAvx9qOsJz/EhKhhKEIlIFAAhKEUCkBQxTYced1x+kujuvwdekLl9J2r84DWb/uAWgxdO08FTWUkb45NU12PmphUzXLudP8AQBwmNeAIp1ZqU+EOO03udI7IWea5cc47n3XTdSpRUl3J5RlQhycHLOj0Y5bHyhrJsoFKhuRI1yfrqAFCo5GkaytKyzTqyYAmMzkAi2nJtJ+aLf6jA9aGjILHfPM90KarjY4nsBPrVVTo+Z6r2jnnNxi6Xp+SNrHTApxze4R/tmVYosgy5wPJrYHnMlVTiyd0dpv6lXqYrmnTZ5Msjbt7/U67sU3gqtXGBcp1ftPcn06TnuDWglziAAN5KaxmbbN/0OxpdRg/AeWjsgEDumFrsPWssnox9LCU2UnPBqZlrQXvc43MMbJjt3BdvBDEVx+apdU2Y16tz2tptMHt1j2L1YtRikzzHBzla4OtVxrWN1nva1vFxDR5yjgcXWr/AN2pEt/6tSadP/KCNZ/cAOan0P0KpMd1tYGtV3VKu0R81vitHIALVsMAdm5R72+CnCMfX/v+/Bz8Jg3ts94cd5DQ0dwz85VitVv7U51bM+ZQVRw7yueci4oiSSSXOanYAWH8No/Utf6Sh9cxbgC6xHht/Ytb6Sh9cxenE4mbhjUKZubDdHOwzTBRsdp1+eXZZNp0xruu60A3sdkX8yQEtSbdoRUNSlYAl3jCDN582Sn6rmfP7E6sAMGz5/alF+77E2kywgmxOZ5nNItvmcj3XCAHOSScyxmck7q+ZRQDIShO1c0ClQ7GEKhUpw6PMuiQo61GR2ZKWi4ujI9Oei4xuGLRHWsl9E/vRdpPBwt2gHcvBn0y0lrgQQSCDYggwQRxlfTJzv6+S8S8JWLwtXF6+GMuiKzmx1bnCwLTvMWJyMDO5XPkS5PZ9ndTpfu5cdjJyiCmpSudo+lxzoklGVGCiCoo61MemOCMooG9yFuINNxIEtOcbiN8J/u4PNimupbQMpzTcjgrdHkT6CM8uqTpXx5hic05lIcAhKnpNSR0PBhxLwxQWsXTwdNjCGEOfWqardRmYa4xqBwOy91geAKpGkdy9H8GvQvq/wBKrt2yPzLT8EHN55kWHKTvtvC72PN6uUVjbk9vJd/T5eZ19D9EaGHAPVUxU1RrEAQDvAMS6+855rvYem4mBIG/kFJXpDNWcPQjM55/Yh25bnzzkqJm1OyOCNZwEGc81HXhqrOxY4H2JuVbMhRvdE3WZ2UcqL3YYysnU6oKycrNNLQUkUkhHbhYTw2n9S1vpKH1zFuXFYXw2D9S1vpKH1zF6a5OI2oqGDsG2V2355270Kb3axBFrb27OzkR2+1TtATGeM60XF/jbI/4RQ7I31HQNmNoCJbcedTa5nxT2yL8k2qfFtO0O7mpJQIipvJAkTczcWufx3JFx1stxtIvcX/HFOo+LlFzbvP/AD3pHxhbcb94t+OCAE5xjKLZyLJ2vy9YQqix32NuKcUAN1rn8bgmqDGaRpUQXVajKbZze4NBsMpz7lJh8Uyo0Ppua9pyc0hwOe8Kb3KokSq1WsaXPIa1oLnOcQAAMyScgosbjGUaZqVXtYxolznGAP68t68Y6d9PX413V0pZh2mzcjUIyc/lwbuzN8onkUFuXDG5vYf4QPCIcU51HDSyhk52Tq3b8VnLM7+CwDgrDgu90d6BYnGDXa3Upf8AVeIB+Y3N/dbmuFuU2d6SgjKOCC9z0H4PcJhhdnXVIu+qA7/SzxR6zzWF6eeD04Yur4cF1DN7Rc0ftZz3b+K0cGkep0nXKT0T57PzMKjKCSzo9qOQdKMpiUqaNVMklAlNT2MRQSyUGkySuvgMCXHJRYHCSV6T0P6LWFSoNncPjf0W0InldV1SihvRToWDFSq2Wi7Wn4R58vat4XABNAhPY2TJFuHFa8HzmXLLI7kCnS3nuQrYiLC5TcRidw8/2Kq4LGUvIUYXux4JLuJ/G5MqCCix8ZJgCzfBshCTb1J2HdDwhTaSRGas0sPBvnPm70km9xSaRYqVL2iOxJR6vNFaWzCkdVYfw2H9S1vpKH1zFuiFhPDZ+xa30lD65i9FcnIzb+5WQdhl7nZF997XTKFBuu4gCRqgbI2RqiwPCOHFObTfB2m/u7BsOe3f1IUmP1zOoBbJt3HVEmda19xByTJBWwzIaNVoGuLaogm9o/mp+pbM6rZNiYEkcCVBVZUgXYTri+oYA4xr585U+q6TtCIsNUyDzOtfzBMCPD0G6osDBMbIttHLh/RE0m62Qu0yIF7tueP9UqLX6oktBkzDbEaxiNq1u3NItdrZtiDB1bi4sdq9p4ZIANVg1TYCAYMZW3LOdL+l1LBt1Gta+s4S1m5vB1SN3AZnkLpvTLpd7lbqMLXVnN8XVkNB+E6/mbeexebaP0NiMbUcWNdUcTL6jjDQTvc87+WfJcebO09EOTqw4U1qnwczSekaleoalV5e47zuHBoyA5BS6I6RV8KSaFTVBuWkBzScpLTaeea0+M8FmJbTLmvp1HD4DZBNvglwgnkYWKr0S1xa4FpBggiCCNxByXC1ODtnanCapE+mukFfFOBr1C+Mm2a0djWwJ55rn4fBvqvDKbS97jDWtEknkF29A9EcRjHfmmQydqq6zB3/AAjyE9y9W6P9GqGj2DVBdUcNuoQNZ3IX2W8h3ytIQc/FLjzIlNR8MefIzvRXwX06IFXGatR4EilnTbv2vjnl4vat7hqwcLQItAVTFE7U8Cq+BNj2rqTUGkjBxc4uTZcxWG2pHmVZzbR51PTxR173yU+IoAiW/j+quk7aIdxpM8m6b+DDOvgm830B6zS+55uC8yIgwbEZgr6chZHpl4PaWMBqMilX+PGzU5VAN/7wv2rOUO6PV6Xr3Hw5P9/k8RRAVrS2h6uGqGnXYWOGU5OHFrsnDmFVBWNHtxyWrQ9rVaoU0zA4R9V4ZTaXucYDWiSV6t0S6ANoRUxEPq5hubKf3nc8hu4qkjm6jqVjW5U6H9DSQKtcQ3NrDYu5u4DlmfbvGbI5bgkVLRw+92X4zTPAy5XkdyJ8PSm5y9qZiuGQ9Z7kH4qPF86rveSZKcpKqM4xd2yRlRrbgSf3vsQGL4gRyUQbJU9VgjLJQraLaXcfTa1+7zqOphBNiUMI3MqYpbNE7p7MbTpgAwL8d6JKRQAQSGBxSRDwPghJGwHWBWF8N37FrfSUPrmLchYXw2/sWv8ASUPrmL0UcjNu3GNg2fs2P5t/GLDV2u0So6GIb1jwA+Tqkyx0eIIvFrbjBVhqZSJ1nyQRLYAzGyJnvumIhxGKbDSQ+OsaBsPmbxYtmFNVxrGTrHVAzLgQOwOIgnkLqppzSrcPTD3H4Q2d7+LW8+e5ebaT0pUxdZhqmGucA1uTWNLgCROfMrnzdRHFtyzfFgeTfhHqWErt1BGvBLolrp8YzMC1+K4PS3pYzC2ZtVy0hoIOq0EjadOeVozhN0/0ybh6epTc2pWuLXawSYLiN8Rs+dcfQHRF1RxxOM2iQ57abztPIiDUHxf3eybWRkytvRj57vyHjxJLXPj9zlaC6KPxTjXxJeKZl5MEvq7zDohotme7iNwMYKFRlGkwMpjVGqKbpEm+6T2qfRWlHVqdQkNaWi0WAkHOZsIVfSH98Z2s9pWCUYY1KHd8m/ilkcZrhPY6OJxoph7oJgiRBGbW5GOEWVb3PQrhlSpQY4kwC6mHOtIuXNmLKXS5/NPuPGbHLxc++fOnaKP5ll957/GyXTqbyaXxRz6UsWrvdfQbhdITUcwNgMmIB3GLCPYodIvEMzyO48s03Af3h/8Am/8AJO0mbM78u5YuTeNtmqio5UkWcQwOac/FzgqpgKFje08OSt1nEggG2qfYq2BJAN8iPYqk1rREW1Bjqjmh+ROW+Nye6sALW9ajr0vzkjfHsTjhyc7ITe5e21kph7bZ8VSqsIN1Y1WgWJnuTm1Q4Q712Te/JFVwcXS+hqOJpmnXph7d24tPFrs2nsXm2M8EdUVwKVVponN7/HYOBaPGPAiOcL1ythiLi4UCzaOnF1E8fws5HR7otRwdOKTdo+PUdd7u07hyFl1znx4c1JTpk2GXFTQGZRPE/YijKU3J292Np0IufNuCZVqg5meQsPPvSO1m71JtSgRzUv0BJXuNFUfFCsN1HNs2+/kqkKzh6cTO9KJUkkhvUkTBme6EzE0yxtzM7vtVqBxVNlIl8kyMxw5JS4pExk+5F1D3ZmB+NwVmi0gAG8exPe8DMwoqeJDiQNyhJRY7bRIgikN6okakkkpGdgLC+G39i1vpKH1zFulhfDb+xa30lD65i9JHGzaNwYgiX7Rk/nKlrzsnW2RyEKpXqsol9R3WDV1GjbeetJYAAGTDnbt5tO5WH4l7WucWNt4v5w7QmL7FjlYTJMLj47FVKfWV3MY5zA3VY57iKOsGiA3VguIIlwIzjjM5J6Ytl44a5JeYyj0eNRzauKDnEuAZS13kUmkzd0y42veP5QdOdC1Kpo9TTc/xgYJIb4gFiYaIB4Lo6M0tVr4enULGMcasaoe6CASInVJvwVDReNqnSVVsktHW6oNR0SCIGrEAc1yzcHCMV/W1v38zqhGeuTf9Ce3byKOjNAUsI1lXEtc+oXHVa2wplhzzGsfV7Vra1MOBMP26TzOu+06pgXtPLgs90oqv6mjYOl9WTrm190tvGW7JdzrH6mQ/sHardY7VmXOzswO3xleLwTnjXCS/YnKtWOGR8tv9zl9GqI6qqdowBbWdtbLrG9z2p+kaA92MEuzp/DdOZ3zMclD0YqO6qrYNECXaxJZsuuAG3juUmkaj/djNhszTga9ok79X1LBfy8Pn92dEv5mfy+yOjpimOqqHaG00eM6DZl4y5TyR0XTHU0/GO0fhOt41yZvw71Hpl7uqqZEazfhGxhlojvnmjop7uopWA2nSNY38ffq9/cuq/wBf+33OSv0P8vsRaPp/pFS5vrbz8YZXt3I6TA1aeYgG0nlnx70zRrne6Klh8KNrPaGdretM0nUMMmDYyZ7OV1hf6T+ZtX6y+X2OhWbAdndhvJUOBp7Ds/OeClqk6riQJ1DAn1zCg0W49W7dfOeXYtH8aMV8DJS384B2bzwVp+R7VUqE9aLbxv5dimrOse1OLqxNcCFERw9ab1I1ZZHf/VEO2R+ISoO3ZfjgnaC2Np03DM9ya+g03NjwnNWSq7zxE34ZhJ7AnY7UNhaORTa2DG5OZU5RwT3PlLZoLaKQwp3qQmXAA2AkwpXvAzVdlMySNnh/ws3twXd8j6jyHDeDbsKlqfyQISLVRJHUcAJOSoYeo4SG3n8Suo0Dfdc2s4hxcBq3iR+OSxyKqZpDe0F1EC73SeCNGvJAa2G7yhhqLXXNzvB/F1bAEKYruU32A3thNJUTsSNYN8/JSqrsmqAkkkkB2FhfDb+xa3z6H1zFuVX0joyliKZp16bKtMwSx4DmmDIkHgQvSRxmexnhFwLKjGnE0XzEFlakWtklsuOvn7Aq/SDpdg3UMQBi8ISTT1dWvSJfGpJgOvEEdy6Pvd6N+T8L6Jv2I+93o35Pwvom/Ys5Y9UZRb5+hrHJplGSXH1OV0c6XYNuFph2LwkiqSQ6vSBaNY7UFyq6K6VYMaRqOOMwwaTUhxrUwDJEQdaF3/e70b8n4X0TfsR97vRvyfhfRN+xR/DqoK/hr6Gn8S9U3XxX9ThdJulmDdSpBuKwsh1SWsr0jEmxs455967A6ZYLUaPdmE/sHAn3RSkGGbPj77/6VL73ejfk/C+ib9iXvd6N+T8L6Jv2LRYkpynfJm8zcIwri/qcXo70swbaVYOxeFkgQ19ekNbZda7hbcpdIdLcGcYxwxmGLRqSRXpEWJm+sur73ejfk/C+ib9iHvd6N+T8L6Jv2LNdOljUL4LfUN5HkrlUVdLdMcEaVQDGYSdZsRXpEuEMvZ3aO5O0Z0xwQo0wcbhJDjM16QI8e/jdg71Y97vRvyfhfRN+xD3u9G/J+F9E37FpoWvX6UZ+8ejR62UdHdL8EMQ8nG4UDaua9IDxhv1k3SvSzBOayMZhbAyG16RjK1nLoe95o35PwvomoHwd6N8gwvomqPcrQ42X7561OhlXpfgiD+nYTxD/AIilM8PGUWA6YYIMcPduFzsDXpcPnKf3vNG+QYX0TUPe90b5BhvRNVaFdka3paI6nTHBdbPu3Cxa/X0uHzlJW6Y4Eg/puEz8opfeQPg90d5BhvRNQ973R3kGG9E1LStx6nt6EjOmGBgfp2E/iKXP95Mo9MMCP8bhB/3FL7yI8HmjvIMN6JqY7weaO8gw3ompuKFbJ3dMsD5dhP4il95Nf0xwUWx2E/iKX3lB732jvIMN6JqXvf6O8gw3ompOg3HM6X4Kb43CWy/SKW//ADJ/5ZYHy7C/xFL7yh97/R3kGG9E1D3v9HeQYb0TVFRQ7ZK/pdgDnjcKf+4pfeUX5X4Np2cbhSOBxFK3ZtIHoBo7yDDeiam/kBo7yDDeiak1EabJ/wAssEf8bhf4il95I9McF5dhf4il95QfkBo7yDDeiagegGj/ACDDeial4R7k35YYLy3C+npfeQd0vwJ/xuF9PS+8ofyB0f5DhvRNQ/IHR/kOG9E1Lwj3In9JMGDLcdhf4il95MPSjDHPHYX+Ipfycpz0C0f5DhvRNQPQLR/kOG9G1ZOEPUtTl6DG9KcBTBccbhjqgkxWpkwBJhrXEk8hJXYwmNZVYH0ntexwlrmEOaewhcar4PtHuaWnBUBIIlrA0iRFnC4PMLraP0bSoUxTo02U2NyawADt5nmblFRS8IXJvcspJJKRnXRSSXonIJFJJMQkUkkwEkkkgBIIpIACCKSkYoQKSSYhhQSSUMoCCKSQwAoOKSSQxqEJJKWMBCEJJKRgIQhJJIYCECkkpGCE0hJJIYCEISSUjBCEJJJDFCSSSkZ//9k="/>
          <p:cNvSpPr>
            <a:spLocks noChangeAspect="1" noChangeArrowheads="1"/>
          </p:cNvSpPr>
          <p:nvPr/>
        </p:nvSpPr>
        <p:spPr bwMode="auto">
          <a:xfrm>
            <a:off x="457200" y="-3730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BUUEhIUFRUVFBYWFBUUFhcUFxUXFRUVFBcYFRQXHCYfGBkkGRQUHy8gIycpLCwsFx4xNTAqNSYrLCkBCQoKDgwOGg8PGi0kHyQsLCwsLCopLCwqLCwsLSwsLCkpLCwsLCwsLCwsLCwsLCwsLCwsLCksKSwsKSwsLCksKf/AABEIALcBEwMBIgACEQEDEQH/xAAcAAABBQEBAQAAAAAAAAAAAAABAAIDBAYFBwj/xABPEAABAwICBgQHCwkHAwUAAAABAAIRAyEEMQUSIkFRYQYTcYEHMlSRk6GxFBdCUlVyc7PR0vAWIyQlNWKUweEzNESCkqLxU4SyFUODwuL/xAAbAQADAQEBAQEAAAAAAAAAAAAAAQIDBAUGB//EADERAAICAQMCAwcCBwEAAAAAAAABAhEDEiExBEEiUWEFEzJxocHRI7EUNEKBgpHwFf/aAAwDAQACEQMRAD8A9bhKEVkfCppevhdGvq4Z4Y8VKQLjMhpeBsiIknVBncXLhSt0dLdGuhKE2hrardfV1oGtqzq60X1ZvEzEp8IoAJJ0Igb0UA0tSRKUIAajCMJIAbCRCMJQgAAIwjCEoAQCEpFJwgSckgGkoKN2Jb29iZ7sHAqbLpkySibigeKlD2n4XnRyAgFMBAQayN6D3FUlRLdjazpNlEVaZGrl2qtCmS7jTHMaIJm6LdXefaoyEoU2UWWgcZ8yZUw85W9igU9F5IVpqWzRLTW42mwi/qUReINr8VcxFPZlUXhTNadhxd7gbTJFhkmKVgdqmMt6jWTRaGoJyCgoCSKCAOksR4Zv2NW+fQ+uYtyBxWI8NDP1NWP79D65i74rdHLJ7G0CclCUKaGKEkYUjaSaVhZFCSlexMhFCsalCKRRQwIJwaiOBRQDEu1PH81SxNYk2y9pSew0rJTjQLN8/wBirVHyFGAqWkdMU6NjLnnxabbuPM7gOZU22bRhbqJcjgmhq4T34ut4pbQb+7tO/wBTh7AFWqdFi7+0r1HH957j6iUtDOmOHzf3NPHIpwpnsWR/IqnuefOpG9HcRT/ssTUHLXJH+l0j1I0Mp4I9pf7RqmkjIlT08TxasiNO4uh/bU21W8Wjq3+rZPmC7OiukdHEWY6H76b9l/cPhdoJRRjPBKKurXmjSYYgi2SD6YVGm8g2TsXWJbwWl+E5NLskfUA4e1QHFN4Ll19KU6Xj1GN5OcJ82ap1ulWG3VD3MeR/4rDVZ0xwyfCbNC3Ei+yD3lTYXEjePN/NZvB6eoPMNrMk/G2D/uhdYVfxx7FUZdyZ4nHZo6VXFyIEc73VdzfMVSeyxPeDwUlDFfBd3FTKVvclRpbF2nROrnEqsQrHX7OrG6L5KslOtqCNgRa2TCITqkQCJn2LOiiX3Hz9SSeyvbL1pLbTEyuRMsP4aP2NW+fQ+uYtzCw/hoH6mrfPofXMXRHlGb4NvHM+pABEHkfV9qTTfL2JAEKQVFGfxkimtgHOemIwlCAEgEUoQAWuvZNIRQQBHiDA7VTLwn4t8uPKygc8NBJMACSeAAklQ35GsUcPpV0lGGYA2DVfOoDuG95HAbhvPYVnNE6QAcXuOs9xlznXJPMrG6W047E4l9Y5OMMHxWCzR5r9pKnw+MgZrmeSmfWdH7PSx0+Xz+DfYrpPwK51TpCTvWVdjU33Us3lbPUx9Biitka2n0hPFXsN0k5rDDEqRuKQsrQ59Bjl2PRHaca9sGCs3pfBMdtNsRcEWIPEEZLkU8ceKnGMlae+vk4//OUHcTq6G6fvouFPFy9mQrAS9vzwPGHMX7VztO+EiriKhp4fWpUpjWyqPHb8Achfidy5mPoay52Gwm0k8jqicfs3EsuvT+PnRstCYGnqy65PFdUiiPghZenjNURKY/SJ4o95Ro+h1O2zS1W0XCC0Kh/6o/DH804uYP8A23Elv+X4vd5iuL7uPFQYrFSM0a7FLooVTZ6joLTNLFUtZhys9h8Zh4H7cj51ZLbj8WzHqXjmhdPuwmJbUBOqdmqPjMJv3jMcwvY9edVw37xvTtNHznWdK+nntw+C7h6doJyUgqBpsJ7VzaVQ6wk7/ar9RoBsnq8jz2t9xr3SZiEolBFoupAsU6QhJAsG9Jbf2My91Sw3hrZ+pq30lD65i3JcVhPDUf1NW+fQ+uYupVZg7o24Sa3Pu9iLGNAyF8+aIiTkYiOVkqKAR7U/q0zq8rCJyUwamkJshARR1UpSoAaqRCJQSGCEITpSSA5lTM9q4HTnGdVo7EOFiWBg/wDkcGH1OK0Dxc9v81lfCfTnRlWNzqRPZ1jR/MLN9zs6dJ5Yp+aPGaVSFZbiCqTFM1cMj9A6fgsiuU4VlXBTgVkzvi0WBiFI3EqnrJayCrR0W4lTsxS5AenCqU0yJRTO6MVZQsrwVzG4lNOJTM0qOlWxirnFrnvrEoNKaMMsowjcnR1sNUDjBcGncXZd53KzitGVmjxCRxbtey64zQeC7uhNPmnDal2bic2//n2Lpx6HtI+c6zrJQerFJP0/DRncUbwRB4GxXtPRfEa+j8O459U0E/N2P/quSMNRrCKjGuB4gHzSutgKXU0206Wr1bZ1WkZSS6xzzJXQ+na4Z5HU+0o9RBJxppnQab966b4gZzvXFZXMjWb3tM+owu5SxFNzYDvPsn1rJYZK7RwyyRdUQlSMEQeP2phCsRkIyj2qIobZE5slJNc66SVoNzpkrC+Gn9jVvn0PrmLdRvWG8Nf7GrfSUPrmLvXJzPg2wa6N3Kx9d0WsMnKLcb23ICuIzyzsUaVYaxE5wYg8EJCHOcYGUyOKLp5JtWoIBm0jcc04PE55JsBrZjciQUKbxAvx9qOsJz/EhKhhKEIlIFAAhKEUCkBQxTYced1x+kujuvwdekLl9J2r84DWb/uAWgxdO08FTWUkb45NU12PmphUzXLudP8AQBwmNeAIp1ZqU+EOO03udI7IWea5cc47n3XTdSpRUl3J5RlQhycHLOj0Y5bHyhrJsoFKhuRI1yfrqAFCo5GkaytKyzTqyYAmMzkAi2nJtJ+aLf6jA9aGjILHfPM90KarjY4nsBPrVVTo+Z6r2jnnNxi6Xp+SNrHTApxze4R/tmVYosgy5wPJrYHnMlVTiyd0dpv6lXqYrmnTZ5Msjbt7/U67sU3gqtXGBcp1ftPcn06TnuDWglziAAN5KaxmbbN/0OxpdRg/AeWjsgEDumFrsPWssnox9LCU2UnPBqZlrQXvc43MMbJjt3BdvBDEVx+apdU2Y16tz2tptMHt1j2L1YtRikzzHBzla4OtVxrWN1nva1vFxDR5yjgcXWr/AN2pEt/6tSadP/KCNZ/cAOan0P0KpMd1tYGtV3VKu0R81vitHIALVsMAdm5R72+CnCMfX/v+/Bz8Jg3ts94cd5DQ0dwz85VitVv7U51bM+ZQVRw7yueci4oiSSSXOanYAWH8No/Utf6Sh9cxbgC6xHht/Ytb6Sh9cxenE4mbhjUKZubDdHOwzTBRsdp1+eXZZNp0xruu60A3sdkX8yQEtSbdoRUNSlYAl3jCDN582Sn6rmfP7E6sAMGz5/alF+77E2kywgmxOZ5nNItvmcj3XCAHOSScyxmck7q+ZRQDIShO1c0ClQ7GEKhUpw6PMuiQo61GR2ZKWi4ujI9Oei4xuGLRHWsl9E/vRdpPBwt2gHcvBn0y0lrgQQSCDYggwQRxlfTJzv6+S8S8JWLwtXF6+GMuiKzmx1bnCwLTvMWJyMDO5XPkS5PZ9ndTpfu5cdjJyiCmpSudo+lxzoklGVGCiCoo61MemOCMooG9yFuINNxIEtOcbiN8J/u4PNimupbQMpzTcjgrdHkT6CM8uqTpXx5hic05lIcAhKnpNSR0PBhxLwxQWsXTwdNjCGEOfWqardRmYa4xqBwOy91geAKpGkdy9H8GvQvq/wBKrt2yPzLT8EHN55kWHKTvtvC72PN6uUVjbk9vJd/T5eZ19D9EaGHAPVUxU1RrEAQDvAMS6+855rvYem4mBIG/kFJXpDNWcPQjM55/Yh25bnzzkqJm1OyOCNZwEGc81HXhqrOxY4H2JuVbMhRvdE3WZ2UcqL3YYysnU6oKycrNNLQUkUkhHbhYTw2n9S1vpKH1zFuXFYXw2D9S1vpKH1zF6a5OI2oqGDsG2V2355270Kb3axBFrb27OzkR2+1TtATGeM60XF/jbI/4RQ7I31HQNmNoCJbcedTa5nxT2yL8k2qfFtO0O7mpJQIipvJAkTczcWufx3JFx1stxtIvcX/HFOo+LlFzbvP/AD3pHxhbcb94t+OCAE5xjKLZyLJ2vy9YQqix32NuKcUAN1rn8bgmqDGaRpUQXVajKbZze4NBsMpz7lJh8Uyo0Ppua9pyc0hwOe8Kb3KokSq1WsaXPIa1oLnOcQAAMyScgosbjGUaZqVXtYxolznGAP68t68Y6d9PX413V0pZh2mzcjUIyc/lwbuzN8onkUFuXDG5vYf4QPCIcU51HDSyhk52Tq3b8VnLM7+CwDgrDgu90d6BYnGDXa3Upf8AVeIB+Y3N/dbmuFuU2d6SgjKOCC9z0H4PcJhhdnXVIu+qA7/SzxR6zzWF6eeD04Yur4cF1DN7Rc0ftZz3b+K0cGkep0nXKT0T57PzMKjKCSzo9qOQdKMpiUqaNVMklAlNT2MRQSyUGkySuvgMCXHJRYHCSV6T0P6LWFSoNncPjf0W0InldV1SihvRToWDFSq2Wi7Wn4R58vat4XABNAhPY2TJFuHFa8HzmXLLI7kCnS3nuQrYiLC5TcRidw8/2Kq4LGUvIUYXux4JLuJ/G5MqCCix8ZJgCzfBshCTb1J2HdDwhTaSRGas0sPBvnPm70km9xSaRYqVL2iOxJR6vNFaWzCkdVYfw2H9S1vpKH1zFuiFhPDZ+xa30lD65i9FcnIzb+5WQdhl7nZF997XTKFBuu4gCRqgbI2RqiwPCOHFObTfB2m/u7BsOe3f1IUmP1zOoBbJt3HVEmda19xByTJBWwzIaNVoGuLaogm9o/mp+pbM6rZNiYEkcCVBVZUgXYTri+oYA4xr585U+q6TtCIsNUyDzOtfzBMCPD0G6osDBMbIttHLh/RE0m62Qu0yIF7tueP9UqLX6oktBkzDbEaxiNq1u3NItdrZtiDB1bi4sdq9p4ZIANVg1TYCAYMZW3LOdL+l1LBt1Gta+s4S1m5vB1SN3AZnkLpvTLpd7lbqMLXVnN8XVkNB+E6/mbeexebaP0NiMbUcWNdUcTL6jjDQTvc87+WfJcebO09EOTqw4U1qnwczSekaleoalV5e47zuHBoyA5BS6I6RV8KSaFTVBuWkBzScpLTaeea0+M8FmJbTLmvp1HD4DZBNvglwgnkYWKr0S1xa4FpBggiCCNxByXC1ODtnanCapE+mukFfFOBr1C+Mm2a0djWwJ55rn4fBvqvDKbS97jDWtEknkF29A9EcRjHfmmQydqq6zB3/AAjyE9y9W6P9GqGj2DVBdUcNuoQNZ3IX2W8h3ytIQc/FLjzIlNR8MefIzvRXwX06IFXGatR4EilnTbv2vjnl4vat7hqwcLQItAVTFE7U8Cq+BNj2rqTUGkjBxc4uTZcxWG2pHmVZzbR51PTxR173yU+IoAiW/j+quk7aIdxpM8m6b+DDOvgm830B6zS+55uC8yIgwbEZgr6chZHpl4PaWMBqMilX+PGzU5VAN/7wv2rOUO6PV6Xr3Hw5P9/k8RRAVrS2h6uGqGnXYWOGU5OHFrsnDmFVBWNHtxyWrQ9rVaoU0zA4R9V4ZTaXucYDWiSV6t0S6ANoRUxEPq5hubKf3nc8hu4qkjm6jqVjW5U6H9DSQKtcQ3NrDYu5u4DlmfbvGbI5bgkVLRw+92X4zTPAy5XkdyJ8PSm5y9qZiuGQ9Z7kH4qPF86rveSZKcpKqM4xd2yRlRrbgSf3vsQGL4gRyUQbJU9VgjLJQraLaXcfTa1+7zqOphBNiUMI3MqYpbNE7p7MbTpgAwL8d6JKRQAQSGBxSRDwPghJGwHWBWF8N37FrfSUPrmLchYXw2/sWv8ASUPrmL0UcjNu3GNg2fs2P5t/GLDV2u0So6GIb1jwA+Tqkyx0eIIvFrbjBVhqZSJ1nyQRLYAzGyJnvumIhxGKbDSQ+OsaBsPmbxYtmFNVxrGTrHVAzLgQOwOIgnkLqppzSrcPTD3H4Q2d7+LW8+e5ebaT0pUxdZhqmGucA1uTWNLgCROfMrnzdRHFtyzfFgeTfhHqWErt1BGvBLolrp8YzMC1+K4PS3pYzC2ZtVy0hoIOq0EjadOeVozhN0/0ybh6epTc2pWuLXawSYLiN8Rs+dcfQHRF1RxxOM2iQ57abztPIiDUHxf3eybWRkytvRj57vyHjxJLXPj9zlaC6KPxTjXxJeKZl5MEvq7zDohotme7iNwMYKFRlGkwMpjVGqKbpEm+6T2qfRWlHVqdQkNaWi0WAkHOZsIVfSH98Z2s9pWCUYY1KHd8m/ilkcZrhPY6OJxoph7oJgiRBGbW5GOEWVb3PQrhlSpQY4kwC6mHOtIuXNmLKXS5/NPuPGbHLxc++fOnaKP5ll957/GyXTqbyaXxRz6UsWrvdfQbhdITUcwNgMmIB3GLCPYodIvEMzyO48s03Af3h/8Am/8AJO0mbM78u5YuTeNtmqio5UkWcQwOac/FzgqpgKFje08OSt1nEggG2qfYq2BJAN8iPYqk1rREW1Bjqjmh+ROW+Nye6sALW9ajr0vzkjfHsTjhyc7ITe5e21kph7bZ8VSqsIN1Y1WgWJnuTm1Q4Q712Te/JFVwcXS+hqOJpmnXph7d24tPFrs2nsXm2M8EdUVwKVVponN7/HYOBaPGPAiOcL1ythiLi4UCzaOnF1E8fws5HR7otRwdOKTdo+PUdd7u07hyFl1znx4c1JTpk2GXFTQGZRPE/YijKU3J292Np0IufNuCZVqg5meQsPPvSO1m71JtSgRzUv0BJXuNFUfFCsN1HNs2+/kqkKzh6cTO9KJUkkhvUkTBme6EzE0yxtzM7vtVqBxVNlIl8kyMxw5JS4pExk+5F1D3ZmB+NwVmi0gAG8exPe8DMwoqeJDiQNyhJRY7bRIgikN6okakkkpGdgLC+G39i1vpKH1zFulhfDb+xa30lD65i9JHGzaNwYgiX7Rk/nKlrzsnW2RyEKpXqsol9R3WDV1GjbeetJYAAGTDnbt5tO5WH4l7WucWNt4v5w7QmL7FjlYTJMLj47FVKfWV3MY5zA3VY57iKOsGiA3VguIIlwIzjjM5J6Ytl44a5JeYyj0eNRzauKDnEuAZS13kUmkzd0y42veP5QdOdC1Kpo9TTc/xgYJIb4gFiYaIB4Lo6M0tVr4enULGMcasaoe6CASInVJvwVDReNqnSVVsktHW6oNR0SCIGrEAc1yzcHCMV/W1v38zqhGeuTf9Ce3byKOjNAUsI1lXEtc+oXHVa2wplhzzGsfV7Vra1MOBMP26TzOu+06pgXtPLgs90oqv6mjYOl9WTrm190tvGW7JdzrH6mQ/sHardY7VmXOzswO3xleLwTnjXCS/YnKtWOGR8tv9zl9GqI6qqdowBbWdtbLrG9z2p+kaA92MEuzp/DdOZ3zMclD0YqO6qrYNECXaxJZsuuAG3juUmkaj/djNhszTga9ok79X1LBfy8Pn92dEv5mfy+yOjpimOqqHaG00eM6DZl4y5TyR0XTHU0/GO0fhOt41yZvw71Hpl7uqqZEazfhGxhlojvnmjop7uopWA2nSNY38ffq9/cuq/wBf+33OSv0P8vsRaPp/pFS5vrbz8YZXt3I6TA1aeYgG0nlnx70zRrne6Klh8KNrPaGdretM0nUMMmDYyZ7OV1hf6T+ZtX6y+X2OhWbAdndhvJUOBp7Ds/OeClqk6riQJ1DAn1zCg0W49W7dfOeXYtH8aMV8DJS384B2bzwVp+R7VUqE9aLbxv5dimrOse1OLqxNcCFERw9ab1I1ZZHf/VEO2R+ISoO3ZfjgnaC2Np03DM9ya+g03NjwnNWSq7zxE34ZhJ7AnY7UNhaORTa2DG5OZU5RwT3PlLZoLaKQwp3qQmXAA2AkwpXvAzVdlMySNnh/ws3twXd8j6jyHDeDbsKlqfyQISLVRJHUcAJOSoYeo4SG3n8Suo0Dfdc2s4hxcBq3iR+OSxyKqZpDe0F1EC73SeCNGvJAa2G7yhhqLXXNzvB/F1bAEKYruU32A3thNJUTsSNYN8/JSqrsmqAkkkkB2FhfDb+xa3z6H1zFuVX0joyliKZp16bKtMwSx4DmmDIkHgQvSRxmexnhFwLKjGnE0XzEFlakWtklsuOvn7Aq/SDpdg3UMQBi8ISTT1dWvSJfGpJgOvEEdy6Pvd6N+T8L6Jv2I+93o35Pwvom/Ys5Y9UZRb5+hrHJplGSXH1OV0c6XYNuFph2LwkiqSQ6vSBaNY7UFyq6K6VYMaRqOOMwwaTUhxrUwDJEQdaF3/e70b8n4X0TfsR97vRvyfhfRN+xR/DqoK/hr6Gn8S9U3XxX9ThdJulmDdSpBuKwsh1SWsr0jEmxs455967A6ZYLUaPdmE/sHAn3RSkGGbPj77/6VL73ejfk/C+ib9iXvd6N+T8L6Jv2LRYkpynfJm8zcIwri/qcXo70swbaVYOxeFkgQ19ekNbZda7hbcpdIdLcGcYxwxmGLRqSRXpEWJm+sur73ejfk/C+ib9iHvd6N+T8L6Jv2LNdOljUL4LfUN5HkrlUVdLdMcEaVQDGYSdZsRXpEuEMvZ3aO5O0Z0xwQo0wcbhJDjM16QI8e/jdg71Y97vRvyfhfRN+xD3u9G/J+F9E37FpoWvX6UZ+8ejR62UdHdL8EMQ8nG4UDaua9IDxhv1k3SvSzBOayMZhbAyG16RjK1nLoe95o35PwvomoHwd6N8gwvomqPcrQ42X7561OhlXpfgiD+nYTxD/AIilM8PGUWA6YYIMcPduFzsDXpcPnKf3vNG+QYX0TUPe90b5BhvRNVaFdka3paI6nTHBdbPu3Cxa/X0uHzlJW6Y4Eg/puEz8opfeQPg90d5BhvRNQ973R3kGG9E1LStx6nt6EjOmGBgfp2E/iKXP95Mo9MMCP8bhB/3FL7yI8HmjvIMN6JqY7weaO8gw3ompuKFbJ3dMsD5dhP4il95Nf0xwUWx2E/iKX3lB732jvIMN6JqXvf6O8gw3ompOg3HM6X4Kb43CWy/SKW//ADJ/5ZYHy7C/xFL7yh97/R3kGG9E1D3v9HeQYb0TVFRQ7ZK/pdgDnjcKf+4pfeUX5X4Np2cbhSOBxFK3ZtIHoBo7yDDeiam/kBo7yDDeiak1EabJ/wAssEf8bhf4il95I9McF5dhf4il95QfkBo7yDDeiagegGj/ACDDeial4R7k35YYLy3C+npfeQd0vwJ/xuF9PS+8ofyB0f5DhvRNQ/IHR/kOG9E1Lwj3In9JMGDLcdhf4il95MPSjDHPHYX+Ipfycpz0C0f5DhvRNQPQLR/kOG9G1ZOEPUtTl6DG9KcBTBccbhjqgkxWpkwBJhrXEk8hJXYwmNZVYH0ntexwlrmEOaewhcar4PtHuaWnBUBIIlrA0iRFnC4PMLraP0bSoUxTo02U2NyawADt5nmblFRS8IXJvcspJJKRnXRSSXonIJFJJMQkUkkwEkkkgBIIpIACCKSkYoQKSSYhhQSSUMoCCKSQwAoOKSSQxqEJJKWMBCEJJKRgIQhJJIYCECkkpGCE0hJJIYCEISSUjBCEJJJDFCSSS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2" name="Picture 14" descr="http://t1.gstatic.com/images?q=tbn:ANd9GcRuj-0J4Ja5AgfNSNtG8tBGy-3U14va74rVOC1IUUEd4t8R5z8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590800" cy="21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u="sng" dirty="0" smtClean="0"/>
              <a:t>References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/>
              <a:t>Pradaxa (</a:t>
            </a:r>
            <a:r>
              <a:rPr lang="en-US" sz="1600" dirty="0" err="1"/>
              <a:t>dabigatran</a:t>
            </a:r>
            <a:r>
              <a:rPr lang="en-US" sz="1600" dirty="0"/>
              <a:t>) package insert. Ridgefield, CT: </a:t>
            </a:r>
            <a:r>
              <a:rPr lang="en-US" sz="1600" dirty="0" err="1"/>
              <a:t>Boehringer</a:t>
            </a:r>
            <a:r>
              <a:rPr lang="en-US" sz="1600" dirty="0"/>
              <a:t> </a:t>
            </a:r>
            <a:r>
              <a:rPr lang="en-US" sz="1600" dirty="0" err="1"/>
              <a:t>Ingelheim</a:t>
            </a:r>
            <a:r>
              <a:rPr lang="en-US" sz="1600" dirty="0"/>
              <a:t> Pharmaceuticals, Inc.; 2012 Nov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Connolly SJ, </a:t>
            </a:r>
            <a:r>
              <a:rPr lang="en-US" sz="1600" dirty="0" err="1"/>
              <a:t>Ezekowitz</a:t>
            </a:r>
            <a:r>
              <a:rPr lang="en-US" sz="1600" dirty="0"/>
              <a:t> MB, Yusuf S, et al. </a:t>
            </a:r>
            <a:r>
              <a:rPr lang="en-US" sz="1600" dirty="0" err="1"/>
              <a:t>Dabigatran</a:t>
            </a:r>
            <a:r>
              <a:rPr lang="en-US" sz="1600" dirty="0"/>
              <a:t> versus warfarin in patients with atrial fibrillation. N </a:t>
            </a:r>
            <a:r>
              <a:rPr lang="en-US" sz="1600" dirty="0" err="1"/>
              <a:t>Engl</a:t>
            </a:r>
            <a:r>
              <a:rPr lang="en-US" sz="1600" dirty="0"/>
              <a:t> J Med 2009;361:1139-51</a:t>
            </a:r>
            <a:r>
              <a:rPr lang="en-US" sz="1600" dirty="0" smtClean="0"/>
              <a:t>. </a:t>
            </a:r>
          </a:p>
          <a:p>
            <a:r>
              <a:rPr lang="en-US" sz="1600" dirty="0" err="1"/>
              <a:t>Oldgren</a:t>
            </a:r>
            <a:r>
              <a:rPr lang="en-US" sz="1600" dirty="0"/>
              <a:t> J, </a:t>
            </a:r>
            <a:r>
              <a:rPr lang="en-US" sz="1600" dirty="0" err="1"/>
              <a:t>Budaj</a:t>
            </a:r>
            <a:r>
              <a:rPr lang="en-US" sz="1600" dirty="0"/>
              <a:t> A, Granger CB, </a:t>
            </a:r>
            <a:r>
              <a:rPr lang="en-US" sz="1600" dirty="0" err="1"/>
              <a:t>Khder</a:t>
            </a:r>
            <a:r>
              <a:rPr lang="en-US" sz="1600" dirty="0"/>
              <a:t> Y, Roberts J, Siegbahn A, </a:t>
            </a:r>
            <a:r>
              <a:rPr lang="en-US" sz="1600" dirty="0" err="1"/>
              <a:t>Tijssen</a:t>
            </a:r>
            <a:r>
              <a:rPr lang="en-US" sz="1600" dirty="0"/>
              <a:t> JG, Van de </a:t>
            </a:r>
            <a:r>
              <a:rPr lang="en-US" sz="1600" dirty="0" err="1"/>
              <a:t>Werf</a:t>
            </a:r>
            <a:r>
              <a:rPr lang="en-US" sz="1600" dirty="0"/>
              <a:t> F, </a:t>
            </a:r>
            <a:r>
              <a:rPr lang="en-US" sz="1600" dirty="0" err="1"/>
              <a:t>Wallentin</a:t>
            </a:r>
            <a:r>
              <a:rPr lang="en-US" sz="1600" dirty="0"/>
              <a:t> L. </a:t>
            </a:r>
            <a:r>
              <a:rPr lang="en-US" sz="1600" dirty="0" err="1"/>
              <a:t>Dabigatran</a:t>
            </a:r>
            <a:r>
              <a:rPr lang="en-US" sz="1600" dirty="0"/>
              <a:t> vs. placebo in patients with acute coronary syndromes on dual antiplatelet therapy: a randomized, double-blind, phase II trial.. </a:t>
            </a:r>
            <a:r>
              <a:rPr lang="en-US" sz="1600" dirty="0" err="1"/>
              <a:t>Eur</a:t>
            </a:r>
            <a:r>
              <a:rPr lang="en-US" sz="1600" dirty="0"/>
              <a:t> Heart J 2011 Nov;32:2781-9 </a:t>
            </a:r>
            <a:endParaRPr lang="en-US" sz="1600" dirty="0" smtClean="0"/>
          </a:p>
          <a:p>
            <a:r>
              <a:rPr lang="en-US" sz="1600" dirty="0" smtClean="0"/>
              <a:t>Eriksson </a:t>
            </a:r>
            <a:r>
              <a:rPr lang="en-US" sz="1600" dirty="0"/>
              <a:t>BI, Dahl OE, </a:t>
            </a:r>
            <a:r>
              <a:rPr lang="en-US" sz="1600" dirty="0" err="1"/>
              <a:t>Rosencher</a:t>
            </a:r>
            <a:r>
              <a:rPr lang="en-US" sz="1600" dirty="0"/>
              <a:t> N, et al. </a:t>
            </a:r>
            <a:r>
              <a:rPr lang="en-US" sz="1600" dirty="0" err="1"/>
              <a:t>Dabigatran</a:t>
            </a:r>
            <a:r>
              <a:rPr lang="en-US" sz="1600" dirty="0"/>
              <a:t> </a:t>
            </a:r>
            <a:r>
              <a:rPr lang="en-US" sz="1600" dirty="0" err="1"/>
              <a:t>etexilate</a:t>
            </a:r>
            <a:r>
              <a:rPr lang="en-US" sz="1600" dirty="0"/>
              <a:t> versus enoxaparin for prevention of venous thromboembolism after total hip replacement: a </a:t>
            </a:r>
            <a:r>
              <a:rPr lang="en-US" sz="1600" dirty="0" err="1"/>
              <a:t>randomised</a:t>
            </a:r>
            <a:r>
              <a:rPr lang="en-US" sz="1600" dirty="0"/>
              <a:t>, double-blind, non-inferiority trial. Lancet 2007;370:949-56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Eriksson </a:t>
            </a:r>
            <a:r>
              <a:rPr lang="en-US" sz="1600" dirty="0"/>
              <a:t>BI, Dahl OE, </a:t>
            </a:r>
            <a:r>
              <a:rPr lang="en-US" sz="1600" dirty="0" err="1"/>
              <a:t>Rosencher</a:t>
            </a:r>
            <a:r>
              <a:rPr lang="en-US" sz="1600" dirty="0"/>
              <a:t> N, et al. Oral </a:t>
            </a:r>
            <a:r>
              <a:rPr lang="en-US" sz="1600" dirty="0" err="1"/>
              <a:t>dabigatran</a:t>
            </a:r>
            <a:r>
              <a:rPr lang="en-US" sz="1600" dirty="0"/>
              <a:t> </a:t>
            </a:r>
            <a:r>
              <a:rPr lang="en-US" sz="1600" dirty="0" err="1"/>
              <a:t>etexilate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subcutaneous enoxaparin for the prevention of venous thromboembolism after total knee replacement: the RE-MODEL randomized trial. J </a:t>
            </a:r>
            <a:r>
              <a:rPr lang="en-US" sz="1600" dirty="0" err="1"/>
              <a:t>Thromb</a:t>
            </a:r>
            <a:r>
              <a:rPr lang="en-US" sz="1600" dirty="0"/>
              <a:t> </a:t>
            </a:r>
            <a:r>
              <a:rPr lang="en-US" sz="1600" dirty="0" err="1"/>
              <a:t>Haemost</a:t>
            </a:r>
            <a:r>
              <a:rPr lang="en-US" sz="1600" dirty="0"/>
              <a:t> 2007;5:2178-85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Miyares</a:t>
            </a:r>
            <a:r>
              <a:rPr lang="en-US" sz="1600" dirty="0" smtClean="0"/>
              <a:t> MA, Davis K. Newer oral anticoagulants: a review of laboratory monitoring options and reversal agents in the hemorrhagic patient. Am J </a:t>
            </a:r>
            <a:r>
              <a:rPr lang="en-US" sz="1600" dirty="0" err="1" smtClean="0"/>
              <a:t>Helath-Syst</a:t>
            </a:r>
            <a:r>
              <a:rPr lang="en-US" sz="1600" dirty="0" smtClean="0"/>
              <a:t> Pharm. 2012; 69:1473-84.</a:t>
            </a:r>
          </a:p>
          <a:p>
            <a:r>
              <a:rPr lang="en-US" sz="1600" dirty="0" smtClean="0"/>
              <a:t>Feiba NF (anti-inhibitor coagulant complex) prescribing information.  Westlake Village, CA:  Baxter Healthcare; 2011 Feb.</a:t>
            </a:r>
          </a:p>
          <a:p>
            <a:r>
              <a:rPr lang="en-US" sz="1600" dirty="0"/>
              <a:t>Xarelto (</a:t>
            </a:r>
            <a:r>
              <a:rPr lang="en-US" sz="1600" dirty="0" err="1"/>
              <a:t>rivaroxaban</a:t>
            </a:r>
            <a:r>
              <a:rPr lang="en-US" sz="1600" dirty="0"/>
              <a:t>) package insert. Titusville, NJ: Janssen Pharmaceuticals, Inc.; 2011 Jul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Patel MR, Mahaffey KW, </a:t>
            </a:r>
            <a:r>
              <a:rPr lang="en-US" sz="1600" dirty="0" err="1"/>
              <a:t>Garg</a:t>
            </a:r>
            <a:r>
              <a:rPr lang="en-US" sz="1600" dirty="0"/>
              <a:t> J, et al. Rivaroxaban versus warfarin in nonvalvular atrial fibrillation. N </a:t>
            </a:r>
            <a:r>
              <a:rPr lang="en-US" sz="1600" dirty="0" err="1"/>
              <a:t>Engl</a:t>
            </a:r>
            <a:r>
              <a:rPr lang="en-US" sz="1600" dirty="0"/>
              <a:t> J Med 2011;365:883-91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Bauersachs</a:t>
            </a:r>
            <a:r>
              <a:rPr lang="en-US" sz="1600" dirty="0"/>
              <a:t> R, Berkowitz SD, Brenner B, et al; EINSTEIN Investigators. Oral </a:t>
            </a:r>
            <a:r>
              <a:rPr lang="en-US" sz="1600" dirty="0" err="1"/>
              <a:t>rivaroxaban</a:t>
            </a:r>
            <a:r>
              <a:rPr lang="en-US" sz="1600" dirty="0"/>
              <a:t> for symptomatic venous thromboembolism. N </a:t>
            </a:r>
            <a:r>
              <a:rPr lang="en-US" sz="1600" dirty="0" err="1"/>
              <a:t>Engl</a:t>
            </a:r>
            <a:r>
              <a:rPr lang="en-US" sz="1600" dirty="0"/>
              <a:t> J Med. </a:t>
            </a:r>
            <a:r>
              <a:rPr lang="en-US" sz="1600" dirty="0" smtClean="0"/>
              <a:t>2010;363:2499-510.</a:t>
            </a:r>
          </a:p>
          <a:p>
            <a:r>
              <a:rPr lang="en-US" sz="1600" dirty="0"/>
              <a:t>The EINSTEIN-PE Investigators. Oral Rivaroxaban for the Treatment of Symptomatic Pulmonary Embolism. N </a:t>
            </a:r>
            <a:r>
              <a:rPr lang="en-US" sz="1600" dirty="0" err="1"/>
              <a:t>Engl</a:t>
            </a:r>
            <a:r>
              <a:rPr lang="en-US" sz="1600" dirty="0"/>
              <a:t> J Med 2012;336:1287-97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Apixaban (Eliquis) package insert. Bristol-Myers Squibb Company; Princeton, NJ. Dec 2012.</a:t>
            </a:r>
            <a:endParaRPr lang="en-US" sz="1600" dirty="0" smtClean="0"/>
          </a:p>
          <a:p>
            <a:r>
              <a:rPr lang="en-US" sz="1600" dirty="0" smtClean="0"/>
              <a:t>Connolly SJ, </a:t>
            </a:r>
            <a:r>
              <a:rPr lang="en-US" sz="1600" dirty="0" err="1" smtClean="0"/>
              <a:t>Eikelboom</a:t>
            </a:r>
            <a:r>
              <a:rPr lang="en-US" sz="1600" dirty="0" smtClean="0"/>
              <a:t> J, Joyner C, et al. Apixaban in patients with atrial fibrillation. the AVERROES trial. N </a:t>
            </a:r>
            <a:r>
              <a:rPr lang="en-US" sz="1600" dirty="0" err="1" smtClean="0"/>
              <a:t>Engl</a:t>
            </a:r>
            <a:r>
              <a:rPr lang="en-US" sz="1600" dirty="0" smtClean="0"/>
              <a:t> J Med 2011;364:806-817.</a:t>
            </a:r>
          </a:p>
          <a:p>
            <a:r>
              <a:rPr lang="en-US" sz="1600" dirty="0" smtClean="0"/>
              <a:t>Granger CB, Alexander JH, </a:t>
            </a:r>
            <a:r>
              <a:rPr lang="en-US" sz="1600" dirty="0" err="1" smtClean="0"/>
              <a:t>Mcmurray</a:t>
            </a:r>
            <a:r>
              <a:rPr lang="en-US" sz="1600" dirty="0" smtClean="0"/>
              <a:t> J, et al. Apixaban versus warfarin in patients with atrial fibrillation. the ARISTOTLE trial. N </a:t>
            </a:r>
            <a:r>
              <a:rPr lang="en-US" sz="1600" dirty="0" err="1" smtClean="0"/>
              <a:t>Engl</a:t>
            </a:r>
            <a:r>
              <a:rPr lang="en-US" sz="1600" dirty="0" smtClean="0"/>
              <a:t> J Med 2011;364:981-992</a:t>
            </a:r>
          </a:p>
          <a:p>
            <a:r>
              <a:rPr lang="en-US" sz="1600" dirty="0" smtClean="0"/>
              <a:t>Lassen MR, </a:t>
            </a:r>
            <a:r>
              <a:rPr lang="en-US" sz="1600" dirty="0" err="1" smtClean="0"/>
              <a:t>Raskob</a:t>
            </a:r>
            <a:r>
              <a:rPr lang="en-US" sz="1600" dirty="0" smtClean="0"/>
              <a:t> GE, Gallus  A, et al. Apixaban or enoxaparin for </a:t>
            </a:r>
            <a:r>
              <a:rPr lang="en-US" sz="1600" dirty="0" err="1" smtClean="0"/>
              <a:t>thromboprophylaxis</a:t>
            </a:r>
            <a:r>
              <a:rPr lang="en-US" sz="1600" dirty="0" smtClean="0"/>
              <a:t> after knee replacement. N </a:t>
            </a:r>
            <a:r>
              <a:rPr lang="en-US" sz="1600" dirty="0" err="1" smtClean="0"/>
              <a:t>Engl</a:t>
            </a:r>
            <a:r>
              <a:rPr lang="en-US" sz="1600" dirty="0" smtClean="0"/>
              <a:t> J Med. 2009;361(6);594-604</a:t>
            </a:r>
          </a:p>
          <a:p>
            <a:r>
              <a:rPr lang="en-US" sz="1600" dirty="0" smtClean="0"/>
              <a:t>Lassen MR, Gallus A, </a:t>
            </a:r>
            <a:r>
              <a:rPr lang="en-US" sz="1600" dirty="0" err="1" smtClean="0"/>
              <a:t>Raskob</a:t>
            </a:r>
            <a:r>
              <a:rPr lang="en-US" sz="1600" dirty="0"/>
              <a:t> </a:t>
            </a:r>
            <a:r>
              <a:rPr lang="en-US" sz="1600" dirty="0" smtClean="0"/>
              <a:t>GE, et al. Apixaban versus enoxaparin for </a:t>
            </a:r>
            <a:r>
              <a:rPr lang="en-US" sz="1600" dirty="0" err="1" smtClean="0"/>
              <a:t>thromboprophylaxis</a:t>
            </a:r>
            <a:r>
              <a:rPr lang="en-US" sz="1600" dirty="0" smtClean="0"/>
              <a:t> after hip replacement. N </a:t>
            </a:r>
            <a:r>
              <a:rPr lang="en-US" sz="1600" dirty="0" err="1" smtClean="0"/>
              <a:t>Engl</a:t>
            </a:r>
            <a:r>
              <a:rPr lang="en-US" sz="1600" dirty="0" smtClean="0"/>
              <a:t> J Med.2010:363(26);2487-98.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log.salazarpackaging.com/wp-content/uploads/green-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RUUExQVFRQVFxcXGBgYFRUWFxcYFhQWFhQUGBgYHSYeGRkkGRUVHy8gIycpLCwsFR4xNTAqNSYrLCkBCQoKDgwOGg8PGikcHxwpKSkpLCkpKSkpKSkpKSkpKSkpKSkpKSkpKSksKSkpKSwsKSkpLCwpLCwsKSksKSwsKf/AABEIAKIBOAMBIgACEQEDEQH/xAAbAAABBQEBAAAAAAAAAAAAAAAFAAECAwQGB//EAEIQAAEDAgQDBgMFBgQGAwEAAAEAAhEDIQQSMUEFUWEGEyJxgZEyobEUQsHR8BUjM1JicgeC4fFTc5KywtJDY6Ik/8QAGQEAAwEBAQAAAAAAAAAAAAAAAAECAwQF/8QAJBEAAgICAgMAAgMBAAAAAAAAAAECEQMSITETQVEUYQQjgSL/2gAMAwEAAhEDEQA/AO/oVwNleOIdSFgCkAvYeKLPHWWSNreIOG6tbxV06BYIThJ4o/Clll9N9XiObZQZj3BZQE6SxxXobySZuHFXQojiJWOE8I8cfgeWRfXxZdbRZ4UgEypJJUiW2+WMQlCdPCZJGEoTwnhAEYTwpZUsqBkYTqUJQgCMJ4UgEoSsCEJ4UoSyosdEQE+VTaSNEwKQUMKJmIKZ1IjUKZqHmU0lLkdIrhJTKiVdkkElKEoQIimhWQmRYUVlMpuSDUBRBIlaG0RuVJ9KnFiZUOaRWjMRTEqblAhVZAg8jcp1ApKaQ9mSAUwEwapgLSyUhQnATgKYCVlURATwpAJ4RY6IgJ4Ug1PlU2VRCEoU4SyosVECEoUw1Wtwbip2SKUG+jPCeFp+xO6e6X2M9Et0PxszwlC0fZHfohM7DEbI3QaP4UhqfKtVLAvO3vZbKXCR94+yiWaKNI4mwVlTZV0FPBtboApVMO0i4Cx/I/Rp+OznsqYBGKvDWkeGx9fmsFbCObqFrHLGRnLE4meE0KZalC0szohCaFZCaEWFEITQrITEJ2KishLKpwlCLCiCYhThMUWKiuEoUoShFiogUxUkwbJRYUVkKMK6rRI5FQfTtMhRvY9SkpJ0k7FQRpcIfEkBo6n8Fezhbd3H0H5qzifHGA5AQbwfPkqW8TYQHTAP6hc++R8nYseNcGlnBmm4efZOeCf1/L8llHHGM0OY8h+KlUx1Wobfu2xNyATfY6/7qNsi9l6Y/hf+xD/MPYqTOCnd3sFPA8VpkRMEQCDrKIgqXlmiligYafCGjUkq8YBg+6FoUS8THNZucn7KUIr0ZK/DWu08JWccHO7h7FEqlQNuTCq+1NI1sd9vKdiqWSdUJ44vky/ZQw9U5Wf7UzRzwDPMEdJKi/GNLSQ9gA3JFz5clfPsVJdGhTZhXHeAhlLjIMjNIjRrCdBqVZX7RMY0HSecCYGgBM6oal6BNewqzAjcytDWAaLnqHaukTLntaDsMxPqY+Sar2kpEmK5A/5d/KcqhwmWpRR0QfdRq1Q0S4ho5kgfVcbju1JNqdQx/NYR5CAmHaPD5Ye11R38xudb3LlXhkLyI6StxumNMzvIR8zErI/tZTFsrp6xHuCVzGNx9AiWFwP8jmg23uLFYamNYYhpbAvF563NlrHAq5M3kZ2be02bRo56z+SkO0gtmZbzn8FxlPGMvOYciII8iJt5hW0eJMuXZsw+ExPveyfhQvIzuXV6Dg0m2fSxBPssdepSGlRvlN1zOF4uwnxuc2NCLwNSIF1LHcSpucA15P8AU4ER+JQoNOrB010G3Yxg+8D5SmGMYfvD5rnWPBMB7T5mPqr8TQDB/FYSdmkuj10W1UZah1tQEwCPcLSMG7l81ylPFNEyGukReZ8wRur6WNptaTmqNdtDhE+n5KXfoFFHRVMM4ahQNI8lztPtI9picw/qAPzF0Uw3aWmR4hlPuPzSe6BQibTRPIrRRwrPvO9PwVLeIMf8JBV4qCFlKUi1jiTxWGpkS0gH1MrAaJWo1hzCTsUOQUxnJDeOLMWQqQwhIV7q83EAqr7W8WMKt5MXjiioUOZ/JUvYtZxU6fJRZiSBPLmp2khuETG4eiSfEcUpkw4t+f1SWik2RojBToSSC6SNQDPzGq00cfSpx8A067X26lcvnTtqeXsuhxb7Juug1i+KNJimI6xB9PzVbeKwbmeczdDn4h4/p6AR9FUas6hGq6HswweKtJm/p/uieD7WhkSTtYBcoHJGsNkPHF9gptHoze1NFw8DxNrOlnKbutKqxnFKUEvqCLFpa4Ez0i+s6rzzvkwesfx0aeVnZYntOKgh0tAuLS5x57Bt/NCH40k8/Mk/RBXPKh3hWsccV0Q5thWtiY1I9vwVtHtDkYW5GundwFvJBn1ieXKwj36qEq9Eydmb38WeZggTy19Csne3kquU0qqQrLW1E/eqlW0Kebn+egAF7mSh0HIj6xso51ue9lMCQ6YIh3URb58tVidjBB8I1tI0HK8mEk7HVCz8x81AvUH1CdSohUSWh6bOoAp8qALGuUs36lUhSakBsq1KZywTMXtF/wBT7Krvf6p91RF1NjRuDA5R+KmhlnfJXOiejhcxhrp6Gx0lRqYZwMeXOL7SiwojmTtcpPwVT+U6Tz6KhzC0wQR5p2gpmlmJIRHD8feBFj1IlBXMi8iOhn35J2lJpMfJ0re0Zj4WH1Kg/jtQ6ZR1Alc9nv1TGqQl44i2YXqcQqHV7j6qqpVOuYnzKGfaDzUTXKegWa31TsfZVOrncn3KoNZQLynSFyaM6Syk80k+BUZncXdyHzUW8Wfrb2WJMVVGezCP7XeTe/yWqjj2u6HkfzQQFTBRQ1IPd8OYUDiG80H7wpw5Kitgv9qbzS+1t5oOaiQqIoNgucY3n8io/bW8/kheZWUqJdojoabYRFcHQqL64FyVhqEMGpcelo81kqu9tb3U7F6sIjigvEwEnY+RayHU4NzaTuVaKzZt+pSbGkaKeMd16WEJ34h50Jt8lWXQdR7KBrAzB1/XopbLpFpxLyJLpv09bpNx53j53WenAN3W8/qtDmg8pt6809ha2WM4iN1rbVadwhdSmBp/ooirAi3lF/OQqslxCbq7Run+2N5rHSY1w1g/rmk7APtEFGyFrI3d+3mE/fjmEMdh3jb8f9lE9beafBNS+BY1RzTd83n8whKjmTolyDHfDYrWeIGnZpmReQDcrnM6WdJxQKZ0NDiz26G3Ix+KliuKF5JzEA7QOS5w1OqYVCloh+Q6LCYzKZgOG8gHXeFLEOG1gToAPRAGVecJPqnbRLXke4fFCmYPeDqCHTKZtOmd78gRHzXOl56qIdfknr+w3/QdqMaGzfNMf7LPnQ01ncyQm+0u5p0JyCedMXwh4xzt4Kf7fzCKYbI2Z06xjGt6+ySQ9kUmoOSjITlvSEvs7v5SmmjJpiaxSNJOymeoVtKnJj8EORSiUZU4CItwjJkyRyU+4YIgGDaT/os3lRqsTB7KWa2vktFPhZMXAB0nXrZbXZKcZQMxsDF/loFnxFcN2PkNNjc+6zeRvhGixJdldakwNIYJIOv1ty6qmriy1sNGwjlos1TGZQQNTy01UAXOMwQD+SqvoNr0SzZRe5InnPNO1s3PtyjZOKBA1A89TChlH3XeYi0J2BNtAG59L3jyTlrRoFQAQR+Ssp6bAe6AEQ06z7qAcNhA6pnUd5n2AUDTO1+SZJZA6K1zjFr+uioZhSei3U6AAif15IbGk2Uh7gLj/X0VfKxv+vZa4zHf2iVYMO0STdLYbiyhtMR4XGRYg7qNN5B0IWl1BsWMdFFmGF7zP6hFodM0sxY2N1Z3odtMc1kbhG9T1lWh0AC5g2Oqh/osuGHaRcC361Tuay0tCpq0wd48jHyT0KYZ5e6n/Q4+Fv2dn8o91U/BN2AHnKk946pm1p5oTYnFfCk8OJ3aPRyg3hZ/mafQrS6rAnXoNVVWx2UGGknlt5Kt5EvHEnT4aNyPSVI8Nb/MfmnoYqWg5SAnq4v+mdknKY1CBF3DGwPEfZR/ZLebvkmq1ibAwqXteQAXHXa1uaLl9FrH4aRwpukv9xH0Tng7QPve4/AJB2Xz36qJxp2Pz91Dc/pWsfgv2Yzef+opv2VT5H/qTVeI5YHPy901HiE6lt9IA5+aX9n0WsPhP9k07GDH9xSWtmJaBfRMpvJ9L0h8LPskdCpMY3p6hZW41gjOWN2OpPtss2Mxzc3gsOes+nkD7opsfAVrU2Db5D8FTUpst8Nzb2JQzEcUJHhbAsR6beSyVMXUIFjMctPVWov6JtBNzw105rAaAC/WfyWPEcak2B5cgsxbUMSx3mZ/FWO4XV2ZsJgtkTYam1yrSXslv4SOLe8ADw6frmq3YcTL3EzzmFc3BvpizMxI28RHK4tuE7WVC4DId9x9EWFEbAQLeSz1XHSDbSCtVTB2l1o6gR+r+ysocJc52URMTqLjmOc9E00Npg0scQdR+KTmH7p/LqjP7FdzaOckj5wqzweoLQIjXM2EboWjBVMuIg77q3IIgHQfNa28LdN2n3H5qVPhjht1iRvzuhzQlFmWlRtCtpUI/XNaxgiNh7iV03DexbatFlTvXDPeMotcjn0WU8yj2aLG2cqymkxpbsFv4pw/uqz6Yl2Ui5HNodJiefyWCq7TxNAPnB9lW6q7HT6Gg8x6qbWLfR7L1nsa9jqcObIk7Hcgja6O8B4VUpU6ja3dF7vhJAeAYOtuawyfyYx65Kjib7OTdRne363TNYRoBHSy9CZQv/8ADGZthTbMZfEPPNcHlbqhWN7Pd48vbUYGvd4RB9rWJsoj/LT74Klha6OVaz0VmRGB2bdnc0OByiToLFxaN9ZBHosnEOEvoloIJzT8LSYA5kWnot/In0Z6swujcKmq8gSI9pOmy01KBBIcC2OYI0MGZ6qh7BJgtPhkHf68lSkhNEKeILp8MgGJ0UGvgx5p2VfEA2HazeOk+8rbhsQ5gl0WkSII0kN5zZNyolKyhlYXg6GP9E72yLEjnGvkFP7WT43gAHWd/wAd/wD8rJV4mGNBABzGTFoi0X5qZTS7KSGw5tEujbn1VoIQ3ifFm5hlGkCOZgEnoborwulTcO8kSSQJ2NyByiFmsybYasZrLTc39OZCWU8j7Ilhse1wDHOGd3PrpPKQQrOK4AnIQQIkm5EX8OmwSjnTZTgBukKogybD1CqfxhrGvIqMLhcAT4gTFjF97oHW4gS0mTefnY+qc82vQtbDFbBF0kGYsen6v7KDOHcyUNwXEYcL200EeZndF6PEGveWjRg13PqqhmvhkvHyXmiTudDonTUn5gfG4RpYmTOlvqkr2foTiYGYZ1UB7WgCDI7xo8QiLEzf8Fb9lAFiJEfeY7T8kN4C6R03GkxYRysj1GqSxzqtQspwCwAudYgXJkwLfP35Vlk+DfxxRZgC/KYDCSTALgCbNJi0c7BaaFKox8uy7wBJFzMyd4MR0VvAHsa9zvCwFsgveHOvF2kgQIzHnottXDYcuGeq4vdJa1roYRAdGaOXM7WKPMwcEC6PD3zL3BxMwXEjR3hOmkKjFMNJwJeTmInxTcHNa1wDHuuiFB1Wi51KmC8RLG1A915IiLGwPK+i4zGU6gLe8BbJmIIiSR+AOuyHldBqg/SFQEvDHQYb8JAH/wBkiBAkglZ61V9F+YkEERlBbLTOv1V+H41kDHZasggDw2JkECDUEtt7FdZxDjLMVh3NojO8tDsrgALOIJ12dPsmsgmkcDSqPNYkEFz2ZgLf5Ry2AiForveWt8IDvDOgMzoAB5z5o7g+GVy4fu6cMlpGancyCRofFEdEuIvc2k19MHMS5obAtGrg4RmG1uqfkFqB8LVqOxENcIvZsDKJIIJi2m0rYcW5r4zQ2TJGUzcafrZN+wqhpMLI7yznQ5pJaTJsDMGykcG11xXoscHGWuqOERYjKQSOXoh5IlKLKcNRgNGYPMzMGxF2/h7rZTNWk41crnv+G0mR5AGyWEpCnXpvNeiWNdJLXumOUZRPTVdSe0eH/wCKPRtT/wBVlLNXotY2ef8AEXAlr20n0yTJc4OGwEX9VlPEqoygOMRcipAaeULoO2vG2VabG03WzScwc3YQLi+p9lyeW+bpH691Mp7c0VGNcHQ4ThmKnMW1Mxc0SKlIeHXOZ1AMWvqumxWHguihTcGssTkEkB5ywdLtaPUoezh7Kr3tdSflqMYHPzENINJwtFxAsfMIlV4WypUeH0zDqQaX5jBB7xuQDQEB7r/1LllNs0UUi6pXe2GsZTAFMOu4C8HwgA6SBflKT8XVlpHdeKmHuJffOcswRq2J8XkqMdgxntSDyKIaJMWGYBvKbn30VBqtDqLSymD3DQQ6oJaZp+Bom9rg/wBKVlUbW4upNK9EZ6eZ1xJfNMSw7thxE8yE9TFuDaJFSk3OHSTEOhhcMkHnc9FlFMjuIp0hlpZfE4yzxUoY29xb3aE9Fh7vDDLQmHCNWtPdn+HeXaQekoCiz7e8NpE16QJdWBOWz8mctDercoJ/tdzV2Gxjh3RdXYWk1Q6G2eQ7KwDkWkQeaozgMp3ojx1Q0+EtB/eExrJ1JHmlSr2pEVKQGesJDZBhxsLWI380rJMGIqU6j8K6pii5xbYCi7LWipcmLN0iDyQLj2DLnueIDTTYC4AXMx8O1vJHMTjC12FBxNNoLnAt7kHvP3hGVhy+E7HTSUL4wC+iSxr5gnNlJDspjLEkDXX+krpxScTOSswYajSBaWucCAZlkjYkyCToD7rqeA8CdiKAcHUzL7+HYTIu2d9SvOMJjAfjBm+gI8tOsLruzGNLmmhJyNzP8L3tOYw3VjgS2Nuap5H7HovR0eO/w3a63fvDNYyTF9jPn7rlcL2Go1+9y4t5NPd1IBoAMaNeZHsulxdZlekM+ctptLBDqzTA1mDLzYXMklAcbhctSl3ThTb3lNzg572l13AtAddxkfD0UvLsLxV2Zcd/hmXODm4unpcGnUEnnaUH7Q8AfgqTXGsx4ccoyh8gxIJBAtZdvXiamVhLy2CSKga4QAcp0JyxYbgrm+11FxwbJZlioSBlcXAQ6bOE6lRGdjljpHI0sWQdbz9Bf1RGpxJ7y4PzPaQ05cxaCGttMA2ugGGM84tefSYldl2TwDzUFRoJygictr+G06m86q2qZijl8TWY4F2VoucoExe0Ttz9Vk72WQB05xP4L1vB9jcGwl7q75IuKtNhbmdvAbEglB8R/hw2mAadUva4XdDqYPiLgYIA0LbArTmgPNqM+Gx15c0UwpeHWY45tPCR+C6fGdkTQcDOceFwfB8B1HkeiJcOq5f3bg9xe4kHvWsYD8RAvzE+qTdGkcafbOV4BVc7OCCS0EiJtz06j6pLvOGso0qpbFFgecz35xqebt+SS1hN0ZSjTOA7OYGqKnwPLdILTlPRx0C6pjg+h3eaAAJExDmkbxtryELXwfDlxe2oXOp929wBccoIbLSBMWXC4Ou4tlp+9EzGs6ed1nHk0kqOkxfDnUKVSoKjHhzYymC5oO4dccuW6XZ7jYcTUqFhc2CwGwzNiAIHLkR6rm+NV3sY1gMEkyJibC8rLwLH5HBpgh0gidegm2/JN1ZNnp/CsYXl7e5LGPmXseCw2kCCZm9rTfRV1uF4d48TqgJgxnLSTEDw22CCmrUYz91ExHjmQNQA4XAQji3ETSFJzXAPmXNyvaQdxBJDh1BKtqPaFZPthUp0qrW0suQXs8l2a0hw0BtYI/2H7Q0Sw0n+B4BLXyPFvlJJECTYdF5ti8U6o5z3auINgAPKBZEODY4NrAus0/Fzg6+X6ss/YHqWL4gyg9zP3zXGXgz4HlzbRIkxZc7Q7SCjLHNBAMtEA5HQQ4iQbmeaycP7WNipQa0lhMNvFrCwMgHfNE3Q6pSJ8WYEEn4nAGYm6bRSZ01Dt0wG1JrbQHANNrECwFuiHmh+/NQZQHScoO5uYnY8lzlJsuymB1Pw6aSOqIse51WWUKL6mzhUuSBpJHKVk4m8JfQ6/E5dSB5mPqstbjjWuAEGRMgz0/BC+IcReWOFTD3BAyPE35wRsg9EudVy5BEAANFhINgI6/NSsftlvKnwjtC9mIpCSA0ExoCSNDM6CdFjfwxjIzv3i7msn3BVPDqLe4BNAVMmdwEAwRlgAa36cii+MrMZlfUY1xb4g17ZuBmgyLWSTbdD1VbPsVTiQeXsDwJaKZAquJaWsc1xEAXg5rchOioxfaxj3EsdnBZkOVzmBsFwkb5ocb7kN5LlOE4txqvgAuqh8QPvOBLYHn9UTw+GrfZaTchzuc4OhrebouLjZVrT5M9k0dPhuKsew1aoDcrRSnM4+EeL1PuVRhcfhQ9tRr3ONMNygNqkAMaGtEBvID1XK4ui9oFi61wGvlt/vAiRoYWvs1Ud3xlrh4XfdPTmEONCUlZ1dbtJReWOe2sXtBDctJ1g4tJsRa7QfRa6PEaXdtc2liQKJlg7ppc2GwcoPMErCMUe8awMeQ7NJymBG+l9CsvEadZ1drG4mtRFQDKxoFgIk3ImXZgoVv0U6XsPcMxDazm0xQxVNrS94dUotYwF2bNcjV2Zw9SnNasQIwZGVzi0OrBtyXEnwtIEn5FBcbwqrVpup08XXGIpuh3720TBzNBzAxeJEIe/sNishDsY9x3mpUzdABnI6z1TUCHNHSvq4sDw4CnHL7R1n+UCP1usHbDGuo4fK1tOlmyCGiSMzHGqDcAXywR1WXgvYo0qjatSo6oWizS5zhn/AJnSb2OkRYIpxTgQrNggPeQJmoadwTuAbQ47bBPXkN1R5jSxJDra9B7rq+xmJPfGf5DoDzHNXH/DhjnmX920AAEOa4mwmQGiCqeHcDdh61VuXEFmWGuplsnxA5gRYOgaTvGquSTQoyo6l3EyymXVS1rhNxnyjlM31hCcTVp1zTfnp1i0sP7us1mUte/xkOkuABEi2qs4n2VFaiSa2Ji0tnM8xF8pjzJnY2WPhnYgAEvc9pYTGsvaQ0+ViPRRGEV7B5Gw5UxL2vdLX5YhsU3a21Oa9ydAp4Omaga15c0mYd3UTAsA14Oyo4XwRtEuyvc4uuO9uZHKxgIi5oEQGW/lAj1BZdGsfQ92zlOKcAZhwa+aoHZwI/dNa4EyC00oIsTYtW7s/wAVfSNR2ID6dItIpul727AOzAzzMrH2txRruFJvgDPEcxgPMTAGlr8lfRxbqWHY15LS1zQYyua4CPMFkTqNlpa9mJZS4uKhqQ/MIBBfebannzVNPjQqZSXCwsJJLTuANNrLPi+zNSrn7uGg65PDubQLAR5LMOyONphrWuZlu4OLjJzXn4bi6pStDVWGG0TWgMqSS6zQXeKATA6x6aoT2lxwp06dN7HNqMeXjM2CA+Jyka3C6OtgcRThzH5KYaIGcy1wb4yYbNz9UFxlQVGtfiqzXNGYNc55eWmCfgLcwBt6CUKNg3QF4fiDUHja+pM8h9SbJLC7tVVpQ0U6RgmJotaSJGm41n1SQ7HwdThy5rS0TcQRMSCIIJaBbyQ3EcBDWlxkMb4iCQ5tjM3Flsbj69dpdh6FQtaQDmIPoIiT0XKdpOP1HN7txIDrubYARpoTvqOiiKmmS+QdxDiXekhuVrQTEz6G51MfNZaD4uYBnW0f6KhlMyLawFtp8OeA7QxaNd1oI7p2E7ylQdQrNa4iHUzXp2iTnkkBkwdeYQ7tN2XqEZ2uouALQCMRScXTaYFwZF9ryhNOlUa0EEsc02LSR89fnsF12D4pi8rctSsbC4LiNOuvqiUvpccd82eavJtBHKJ1jYWuVdSZeYJBt9Pmum49xSsyabiR3jRmBaAXNBsD4bCb7LI/jlV1MMLhAEDwMzAAR8eXMLciE1G1YmqdAjCHxzBsdp9l11IkQZ3kdd7+llztbjbnVWl2QwI/hsE8pygSY31RKjxEZHNMTaOgMSRy0U0CYUr8UaQAabY2BFtdYHqhHZzi2XM0hhMkiWAnxSHC/QlZeK4qWuIi3+yEcKruDxBA5noimFnoHD+NOZAMFsWESQUQbjhM5GzzyCYXO06Qc+7ovzHON+cLF2j4645G03QLzB0LSQ0nzvZZtMGvZ2w4ydAB6NAP6v8ANBe1HFiaHwZiSGyRBbuCTFxYhY+yPFu8eKVX4nEZXzm+IDK3qZOkgiNF0/aHsTiKkNomiA2TJrZZOgMBpI39ypSlYjzDDViHBw2IM6L0bCS1oLWNDTezYmRM9NUHd/hjiWguLqTgCJDXuL3aCwy+epRXgzhSblxVVjCNMwLjGkTGtlcoy9APVGYuBY3xjKTEGLGJ12CtZiqrBkFgIgfoq843Cif/AOhhn4YY8zPmANeq0UjS8Ie8hxEwGchfpr1WeuQAe/HVv5o9RuqH4omHOEvBMOm49dtUarsoAfEcxcQ0QYLQZB3gwJWCo1pcNIkbG2iX/a7Ay06jg4mAHHXUOPmdVd3ztz8/zVzwy1xc/SUH4nQeXSycrY0G4N9Pf0QrbALDFOG/691aMU83zW6IZwyoC3xOIgkXvZV8S4kaZfkOgtaBYiT9UnFgG216mzre6TsVUbc1IA3sAPdDuEY4VBLjlIF9wZ3HRBO2HFTmFJnwQC4wRN730IFlCg3wM7KnWeb95MrZh6dU/en9dFwPZ7tA6mH94C5ga52tw4NkATrJhdBwXtO2o1hjK57iyJtIE68lLg0Bo4tjXU8VTkNAAja+Y389dEYf/l91xPG8bOIccpkW2vvII190Z4fxN1RrS5psIkCx0jonqxmntJxBrKbHP8bmT3QzRBgE3G36tK5B/FWOpsAptYbE5XG4IjSTAuEu0/FxWqhpIDWnKDAMzci5B1jSdNkCwryCQTpHSLmNN7bq3F12I9KZxhtAUH03x3hAcPFIBEOIdpGbUFFqwD2tY1zmBpzAscGm9yIuCCT0XmGDw1XEEBjWuLTEGoxpkRMNc8EeguvUeG8BxIY1xaJiC30v8ogg/VJKa6Hw+wgwCNY/ugT6i30VOM4bTqACoyRIIgkCRppZasPwatBkZehAjXoStVDgT41FMydJMjmRZbxlL2gaRyuJ7LUnsDPDLMwGfNUZlJJjI53hM7g+iS6qpwcN+J8uIMQ3KLCbm7R6pK6bFZ5DxXi9ZzHh1aq4EsmajzMgTMlcl2jH770/8kklYMsww8I/ub9Aig1PmEklIjViP4TPI/VdxwsywT/I36JJK0DOV7fD95T/AOWf+9ee4yoZ1PukkqQmIj6opQdcf2p0lAE8X/Dd/as+HHgb5JkkMfsO4JtvT/2XOYnU+n0ckkpRUugv2DaDj6IIkZnfKm6F7nS36FJJb4zFksQYLY5lYOL0Wmk4kAm2oB+8B9EklU+hw7PMuMD95/kJ9c2qPUfjB3yC++26SS5jWQsKZrPnYCOkl0xyVONdp/cf+wpJK30SNSMxPP8AEqOMpjNoPu7dSkksikbmNEC36lHcFhWEGWNNzq0HmkknHsTJ8Xotbhqpa0A5dgB95vJDcPQaTUlrf4bthySSRIRz3a4Q2i0WaWNMCwmNYQDgTzmpXP8AF5pJLGXYwzx2s41iC4kAiJJOyIcLxLgWgOcByBMaJJLb0I5/jDj9oN9XGethqhNL+L/l/wDIpJLKXQAysPG7+4ohwfH1GO8FR7fh+Fzhv0KSS6odESDbuLVv+NU2/wDkd06qAx9Q61HnX7zufmkkgordXcTdxPmTzSSSVAf/2Q=="/>
          <p:cNvSpPr>
            <a:spLocks noChangeAspect="1" noChangeArrowheads="1"/>
          </p:cNvSpPr>
          <p:nvPr/>
        </p:nvSpPr>
        <p:spPr bwMode="auto">
          <a:xfrm>
            <a:off x="0" y="-747713"/>
            <a:ext cx="29718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www2.practicematch.com/sharedfiles/PracticeTrack/Email/estenson/image/horizontal_hosp_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68312"/>
            <a:ext cx="4572000" cy="237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tjameshealthcare.org/images/sjbmt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4669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sperspiro.files.wordpress.com/2011/09/object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937"/>
            <a:ext cx="4114800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59" y="1676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Identify the characteristics of the ideal anticoagulant and the shortfalls with the current treatment options</a:t>
            </a:r>
          </a:p>
          <a:p>
            <a:r>
              <a:rPr lang="en-US" dirty="0" smtClean="0"/>
              <a:t>Introduce the New Oral Anticoagulants (NOAC) on the market and agents still under investigation </a:t>
            </a:r>
          </a:p>
          <a:p>
            <a:r>
              <a:rPr lang="en-US" dirty="0" smtClean="0"/>
              <a:t>Describe the key trials that lead to the approval of the NOACs</a:t>
            </a:r>
          </a:p>
          <a:p>
            <a:r>
              <a:rPr lang="en-US" dirty="0" smtClean="0"/>
              <a:t>Understand how the </a:t>
            </a:r>
            <a:r>
              <a:rPr lang="en-US" dirty="0"/>
              <a:t>N</a:t>
            </a:r>
            <a:r>
              <a:rPr lang="en-US" dirty="0" smtClean="0"/>
              <a:t>OACs work and their place in therapy</a:t>
            </a:r>
            <a:endParaRPr lang="en-US" dirty="0"/>
          </a:p>
          <a:p>
            <a:r>
              <a:rPr lang="en-US" dirty="0" smtClean="0"/>
              <a:t>Review the current monitoring options available for NOACs</a:t>
            </a:r>
          </a:p>
          <a:p>
            <a:r>
              <a:rPr lang="en-US" dirty="0" smtClean="0"/>
              <a:t>Recognize reversal options for the NOACs</a:t>
            </a:r>
          </a:p>
        </p:txBody>
      </p:sp>
      <p:sp>
        <p:nvSpPr>
          <p:cNvPr id="4" name="AutoShape 2" descr="data:image/jpeg;base64,/9j/4AAQSkZJRgABAQAAAQABAAD/2wCEAAkGBhQQEBISEBQVFBEQFRUWGBcUFBAVFxQWGBQVFBUUFxQYGyYfFxkjGRQUHy8gIycpLCwsFx4xNTwqNScrLCkBCQoKDgwOGg8PGiwkHyUtKSwsNCwpLDUvLCksLCosLCkpKTUsLCowKSwtLDUpKikvLDUpLCkpLCksLCwpLCksLP/AABEIALcBEwMBIgACEQEDEQH/xAAcAAEAAgMBAQEAAAAAAAAAAAAABgcDBAUBAgj/xABHEAABAwIDBAUIBwUHBAMAAAABAAIDBBEFEiEGBzFBE1FhcYEUIjJCcpGhsSMzUmKCksEksrPC4UNTY3Oi0fAVJTQ1FqTx/8QAGAEBAAMBAAAAAAAAAAAAAAAAAAECAwT/xAAvEQEAAgEDAgUDAgYDAAAAAAAAAQIDESExElEEMkFx0ROBkSJhQlJyocHhFCMz/9oADAMBAAIRAxEAPwC8UREBERAREQEREBERAREQEREBFr1WIxxfWSMZ7TgPguTPtvSt4PLj91jj8SAFlfNjp5rRH3XilrcQ7yKKSbxYB6kvujHzcvGbyKc+pL7oz/Osv+Xh/mhb6N+yWIo7Bt7SO4vcz22P+YBC7FHisU31UjH+y5pPu4hbUy0v5ZiVJpaOYbSIi0VEREBERAREQEREBERAREQEREBERAREQEREBERAREQEWCtrmQsL5HBrR1/IDmexVrtRt8+V4gga4l+jYo9ZJL8M5Hojs+a583iK4/082niIa0xzff0TPF9sYYLhp6R44hpGUe0/gPC6gWIbxJ6l/RU+eRx9SmafjJxPgt7Bt2MlRaTE35WcRTxGwHtv5nuv3jgpNVY3Q4VHkb0cYHqsAue/mT2lY/Ry5d8ttI7R/mV+ulPLGv7yhdJsRiVT50hipWn7R6ST9R77Lrw7pI+NTVzydjS2Nvu85cDGN9b3kso4ieo2uuOH4xXm4ztafBbU8NipxVnbLe3qnR3c4TH6YzH78zv0IWtPsZg3KzT92Z/6kqNQbpa6XWWYi/aSt1m5CT1pyt+mvZjMz3bcuwlCf/Hrpoz2yMkb+U2WhUbEVkfnQTQVQHAX6GTw9W/ivifcrM30Jz8VzZ9gsTptYpHOt1OKpbw2K/NVq5r14s6tLt9WULxHUiRn3KlpLT7MvH42U9wLeFT1FmyfQyHgHEFjvZk4e+yqOTaqvp2mOsh6WLm2RmZp960WVlPLrSu8nkPGGQl0Lj91x1jPvCxnDkx/+dtf2n5aRkrbzR94fpIFeqltlN4stI4QzAuYOMbiC5o+1E/g5vZw7uKt3CsWjqYxLC4OYfeDza4cj2LTHli+07T2RanTv6NxERbKCIiAiIgIiICIiAiIgIiICIiAiIgIiIC1cRxBkEZkkNmj3k8mgcyVsSSBoJcbAAkk8ABqSqo2qx6WuqWU9KLySEiIHgxnrzv6tP8AmhvzZ800iK13tPHz7NcdOreeIY8VxipxSq8nphd44k/V0zD6zjzf/wA6gpngezlLhELnuOaUi8k0npvPO1/Rb2e+6UVJTYJRWvr6T3n0pX83H9ByVV4li1Xj1T0cN2wA9trdZU4cEY953tPMovk6tvR2NrN7Mk7zBQNJvpmHPuWrgG6morHCWueQDrYnVWDsdu7goWAlodLzcRzUuAXQzR7BNg6WlAyRgkcyLlSBkYGgAHcvpEBeEL1EGMhYXhZyFjeFessLQ0KqgZILPaHA9YChe0O6imqAXRDo39nBTxwXytdNVNdH542g2UqqHzZGmSFpu1wvdva08itnY3bmSlmBa65OhadGygeq4cnjkf6g3zU0rZGlrwHA8iqp273U+lNR6HiWj9FzZsEX3jmOHRjzabStrAsdjrIRLEdDoQfSY7m1w6/muivztsLtlLRT+eDmbZsrDp0jL+kB9of84r9A0NcyeNksZzMkAIPZ/us8d5ttbmOWtq6bxw2ERFqoIiICIiAiIgIiICIiAiIgIiICIsdROGNc9xs1gLieoAXKTOgh28baMQxGK9hlzyEfZ9VveT+nWtbYXBxRUz66rs2oqW5jf+yi4xxDq0sT29yjtJTnFMUayTWKM+UzDlYG0MR7CQNOpqxb2dq3TStoac3LjZ1vkuLw0fUmc0+u0e3+22WenTHH393HxfEp8eruhiuIGnlwt1q49l9l4qGFscbRe2p5krlbu9jm0NM24+leLuPNS9drEXl16sc8zWNc55DWtBJJNgAOJJREvsFerFTztka17CHMcAQQbgg8CCsqJEREHy5Y3LI5Y3K0MrsD18LyOpa++RzXZXFpykGzhxabcCOperaGQvCF6ilCtt4+wOceVUotNHqQPWHMeIWHdVth0cgppDaKc+Zf1JObey9rd47VZzm3FjwKp7b/AGaNJUdLF5sc5zAj1JBqbfB3eCuPxFenTLHpz7OrDbX9EryRRvYLacV9Ix7vrWeZIOp7dHfEXUkV0iIiAiIgIiICIiAiIgIiICIiAo3t7X9HSloOszg38I853yA8VJFWe+CvIAY30mxOI9qR3Rt+IC5vFTMYpiOZ2/LXDH64192vsrVijwuor36PrHuc3r6Nl44R7gXfiXD3UYCa2rkrZhcBxIv1r3epU9DDSYdFwjZGyw+60N/RSzYimk8m8no3NiZEAJJywPJkIuWRtJA05uPXp1rorWK1isejCbazrPqsIBRfaLbkUswgEL3POXV3mMs6wu06l3McBqCuZsvtROytfRVj85zOa15ABzDUDQC7XDUX14da0N5f/m03sN/ilSsstRveGXf9Ply9cd/Z6Rt/0UjC+J4WvaWvAc1wsQ4Agg8QQUHB3ftIw+HNzzkdxkdZSJfELGhoDAA1osA2wAA0sAOC1KrHIIpWxSSsbI+1mk668O6/K/FBvIi5n/yWm6fyfpmdNe2W59L7Oa1s3Ze6DflkDQSTYAEk9QGpK5WC4g6opY5T6UrS4eJdlHgLLm7w8Z6CjcwHz6j6Mez/AGh/Lp+ILJsbUtNBTgObdsYuMwuPOPEclaGNpRbdU916ppvb6Im/27vB8bD4KwFhp6KOPMY2Nb0ji52UAZnHi424lZltDMREUoFx9rMGFVSSx288DMz2m6j38PFdhFFoiY0lMTpOsKU3abRGkxAxONo6kA26njzT/Kr6BX5p2+pjSYg8s06KcuHsyDpAPiFf+yeKippIZRrdov32XFh8uk+m34dt+dXYREWqgiIgIiICIiAiIgIiICIiAqp28HS4pBGeDqijae4ObKfkVayqXbN+XGIXHgJ4T/8AWcB8bLm8RvNP6oaY+Le0oPtjiRnxV7gfQOVvYevw1V27A0giw+nA9dpee0ucSPhYeC/P8QMlTLLy6Qj52+RX6G2Tf+w0tv7mP90Lt0ckygm2UvQ4sJBxDoH+4NH8q3d577VdOeOWMHvtISudvA87ErDiWwjxP/6ujvKP7bTew3+KVTReLMOJYjW0VXFU1DzafzjGHOLQy4zQlp0BaCOHPW51Ui3l0rX0Yl9aNzcpBNrPIDtOBvofBaW9hv0VOfvvHvaD+gWbaqXNgsTjxLKY/BihfVu7BTiPC2vd6LDM49we8n5KLUdIKqgxGrlAMrn3DjxZkDXkNPIWdl7gF0sNmy7PykcxK380pb/MuRgOKvGHT07KaaXpjIM8bC5jS5jW2NhxFgfFDVLYtpHDB/KSfpRHkv8A4gd0Qd+azlDMTw5seFUk7RaV8zyX+trntrx06NpWWtEkWDNjka5hNURZ7XNOXK5/A8rqQ02B+W4PTxBwa4BrmuIJAIc4a27C4KYhSbOPvAhE1LSVhc7PI2NuXTKMzHSOIFr3v8gtjZbY+I0bpnEu8qpyHNIFmnNmBBGtwWAr73j0ohw+miBuInsYD15YXi/wXZ2VP/bYP8k/zLSIZTKDbA0RqIq6MOc0uijLS1xaQ8Oc5pBH3gFu7tK6WaoeJJ5XNjjzBjpHOaSSG6hxPC/vsm6Q/SVHsRfvOWvswPJsafFwDnzR+Bu9n7rVdVM8FfUGrqmyS54IXNawFjA7M9rZLZmgaNDgO24XPO3ZLppGRB1HTvbG+TMc5zHLnay1i0G2nGxHXYbrajLQ1dQOMnlMoPYMzIz+WNihWz0rnYZU08cE0jpXmzo2BzAQIiA43uD5vUeIQWTXYzDA1jpXgNkIDLBzi+4v5oaCTprwWzBUtkaHMc1zSAbtIIsQCOHYQfFVpjFTUUkWFzuaQ6na9ha8EaghuV3VmjHw7FMNj5opI5pqewZPL0hZwMbzGwPYRw9IFwtpZwQVlvnpf2y/95HA7xDzH8mqYbjsTz0j4idYnKO74RmrYW/4cI99Q5Ztys3R1lVFyufmVx081vd2fwx7LoREWiBERAREQEREBERAREQEREBVFvUb0VYyTq8nk90mR3wBVuquN8GG52ROHrtkiJ7SA5n8y5vE7Vi3aYn+7XFvOneJQXd/gfljK2PTPfMwnk9pJF+w6jxVn7AVuajbE4FstM50T2ni2ziW3HcbeBVeblKu9RODxcL27efxVpYhs/HK4yB0kMpGUyQvLHObyDuTgOVxccl314cV+UKfH5Zjpy6sikaXHllha0H3vFvFZt5T/wBtpfYb/FKluAbNQ0TXCIEuf6T3m7nW4C9gAOwBR7bjZ6eqqWOhbcRQF1zoC4Pc5sY63HRJqjVm3sSfQ0/+Y/4M/qs21rMmDRtPFraYeIyhcnHcQbi1RSQQZiG5nzXa4dFctztdccQGkd7gu7vId/29/Y+L98KvSnVyqLXZ6T8Z91QD+i3d1dSDTTN5tlv4OY237pXzslS9PgzohxkbUNHeXPy/Gyh+xW1QoZZOlDjHK0BwaAXNc0ktNiR1uHj2J0mqY71H3pI7G+WcA9hMbzY+8e9bu7+pzYfD9wyNPhI4/IhcvHKV0+ESSuFpJHeVW6gX3A8IbDwUb2L20bRRSxytc4E52Btj59rFp10Bs3XsKtEI1STeqf2SL/PH8ORdXZP/ANZB/kn+ZcLeBHJ/02nMusgkjLzbg50b7juBNls7E4v0lGW8I6WDK64AGe8jiQeoMDfzKyHI3SfWVPsRfNy09us1NijZmekRFK3tc3zLe9nxWzunnAmnaSA58bLAnU5Sb267XC7m2mEdNV4c62hlyO7gRL8mSKUOviGH5MNkhHFlK5neWxW+JCiu63FWNZURPc1pBEozEAZcuV5uerK0+KsIi/HmoBFurHlGZ0gNMHXDLHORe4YTwA5X6upB2q3FoZzFBVhjYauJ0jM5y6h/0fnH0XFhDuw3Cw7A4N5OKlzHF0MktonH12MzDP2glxFxxy3GhCkU+GRPcHPjY4huUZmtcA297AHQa/JbOg7APgFAp/bx3T41FGOUtKz3FsrvmV97r9MYqAOZd81pYLN5XjLp/VZ5RUdwDTHH++33Le3Rtz4nUv5Xd8yuLFvE27zLtttpHaF2oiLVUREQEREBERAREQEREBERAUd29w/pqGSwu6K0g/Dx/wBJcpEvmSMOBB1BBBHWDoVW9YvWaz6pidJ1fnvYObybF8vBswzD8XEfmzfBXsqM2owx1FWXHpUkmYfeiOv7tj+Eq6cLrBNDHI03D2g/BPCX1p0zzG0qeIrpbWOJbSIi63M8DQLkDU8e3vUS3gV7H0VRGxwMkL4M7RxbmeC2/eFLlVu1doZsSbIbGpED47384CRpdbus78pQS3d1/wCui9qX+I5Ya/d1TzVBmJc1rnZnxjLlceJ14tBPEdptZdHY2iMNDTscLOy5iDyzuL7e5wXaQfJjBblIGUi1raWta1uqyiNBu1hiqBLnc5jHZmxkCwINxmdfzgOqw4C9+cwRBp4thbKqF8Mt8rxxHEEG4cD1ggLToNlYIqU0ti+N5u/MSC83BuS232Wiw5BdhEHNoNm6aBwdDCxjxezgLuFxY2cbngSF0S2/hw7OX6leogIiICj+3eMeTUMzgbPkHRM9p4IJHc3MfBSBU9vQxx1VVspYPO6J3RtA9ad5Ad+XRvg5YZ79NNI5naGuKvVbfhj2Kh6Ghr6x2mcdCz2WavI73OA/CuvuJoyenmPrGy0t4OWgw2noYzrlDT948XO8XEnxU63V4P5Ph8dxZz/OKrFemIr2ba6zqmKIiAiIgIiICIiAiIgIiICIiAiIgr7evgV421bBrD5slucZOjvwk+4lae7DGRkdSuPoedH2s+z4fKysiqga9jmvALXAg34WI1X58rJThmIdHG7zGvzQP5Ef3Z+Q6wue2uK/1I+/z9l9OuvRP2Xwi5mz+OsrIRIzQ8HN5sd1Hs6jzXTXfW0WjWHFMTE6SLBU0McmXpGMflN252tdlPWLjRZ0VkCIiAiIgIiICIiAiLn47jkdHC6aY6DQAek93JrR1/LiomYiNZTEazpDl7c7UihpzlP08t2xjq+1Iext/fbtUG3YYB0kjq+b6uLM2K/rP9eXXq4A9ZPUuVBBPjlc7MSGadI4ejFGDpG3t4jtNyealu3+PMw+jbTU4DSWhjWj1W8FyU/7LfUniOPl16dEdMc+qJYlI7FsYbG3WON1uywOqvyjpxHG1g4NACrXc3skYozVSj6SXhfqVoK6BERAREQEREBERAREQEREBERAReErj1u08TGusbubwHI9vcomdBsY1ijIYzmsS4HzTwtw17FRO3TWTNIJsWm411Hiu1tdthq4l2qrmeV9Q7M8kDkOzrP+yrG+6eHQ2N26kpZR59njS59GVv2Xjr7f1V8bN7WQ1rfMOWUDzo3Hzh1lv2m9o8bL8212FAjMziFsYHjckbgAXZmHSxIe23Njufcs4i2KdacdvhMxXJGlue/y/UqKsNmd7GgbVDpANOkYAHj22aX7xbxVh4ZjENS3NBI2Qc7HUe006t8QurHnpk457Oe+K1OW4iItmQiIgIiICLTxPF4aZuaeRsY5ZjqfZbxd4BV3tLvaNiyjblB/tHgFx9iPl3m/cFjkzUx8y0pjtfhNdpdrYaFl5DmkI82NpGZ3afst7T4X4Kp3SVeOVVgfNbxdr0cDCeDes/Enu02cA2GqcQf01SXxwvNy59zLL3X5dp07+CsCrrqXCabKwNY1o0aOLj1k8Se1YdNs0632jt8uiOnHtXeWMinwaiyt0DRe5tmkfb0j2/JV7szg8uNV5nlv0LHX14W6ljYypx6qAFxA09tgFeGzuz8dFC2KMWsNT1lbTPpCsQ36WmEbGsaLNaLBZURVSIiICIiAiIgIiICIiAiIgLwlCbKH7U7UhoLGHTmev+iiZ0DanakNBZGdOZ6/6KtMTx1zr6rBi2MF5JvoFEcTxQyOyM8SFXTXeVion6eQkm+Xl+qztZyCwUtKGDtKs/dzu96bLU1A+j4tH2v6K6rDsRuy8qYZam7YyPNA0J7V3totzkEkAFP5srB6X2j2qyI4w0ANFgNAByX0g/L9fQPpJOjro3C2glZ5rx48HDvXRosMmdaSjlbPbUZXdFM3wvqe4lX3jezkNYwsmYHX521CqjaDc9NTuMtA86a5b6ql8dL+aFotMcNOm3j11Kck+Y29Wojdf84s4+JXfot8jT9ZB4xyg/6XD9VFI9sq2k+irYekYNLPaHD4iy36faLCKn6+lZG4/ZDmfukBVjHevlv+UTNZ5r+Ewj3r0p4snH4Iz8npJvXpBwZO78EY+b1wYNm8Gl1a4tv1Sn9brci2DwrrLu+X/YBX0z/zQrpi7S+a3fKwfVQa/wCJK0f6Wg/NR6s3l11SckJLb+rBGc35nXd7lMIsBwmHXJFp9tzn/BziPgsku3FBSttGWNHVG1rR7mhR9LJbzX/CYmkcVQmg2Arqt2ef6EO4vmcXSHwN3e+ym2C7B0lCOkf9LINc8trA9bWcB43KjeKb4gbtpoy49ZXEZTYniruDmxnvAsrUx48fEJm1rcpbtTvRiguyn+kk4acAoxgeyFXjEwlqS5sV7634dgU22T3PQ05ElR9JJxseCsSCnaxoawAAcgrTOqsRo0MB2eio4hHE0ADn1rpoihIiIgIiICIiAiIgIiICIiAiIgiG1O01gWMvYaE66/0VY4tiJeTc6IizjeVpQnFMQLnFjPFe0lIGDtRFoqkOzGzb66ZsbLAX1JI4L9BYJhLaWBkLCSGDmvUQbyIiAiIg063CIphaRjXd4CieKboqKa5DchP2URBHKncU3+ymI71pncpOOFR8SiIPuPchKfTnXUodx0DdZZHOREErwrd7R09ssQJHM6qQxQNYLNAA7AiIMiIiAiIgIiICIiAiIgIiICI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QEBISEBQVFBEQFRUWGBcUFBAVFxQWGBQVFBUUFxQYGyYfFxkjGRQUHy8gIycpLCwsFx4xNTwqNScrLCkBCQoKDgwOGg8PGiwkHyUtKSwsNCwpLDUvLCksLCosLCkpKTUsLCowKSwtLDUpKikvLDUpLCkpLCksLCwpLCksLP/AABEIALcBEwMBIgACEQEDEQH/xAAcAAEAAgMBAQEAAAAAAAAAAAAABgcDBAUBAgj/xABHEAABAwIDBAUIBwUHBAMAAAABAAIDBBEFEiEGBzFBE1FhcYEUIjJCcpGhsSMzUmKCksEksrPC4UNTY3Oi0fAVJTQ1FqTx/8QAGAEBAAMBAAAAAAAAAAAAAAAAAAECAwT/xAAvEQEAAgEDAgUDAgYDAAAAAAAAAQIDESExElEEMkFx0ROBkSJhQlJyocHhFCMz/9oADAMBAAIRAxEAPwC8UREBERAREQEREBERAREQEREBFr1WIxxfWSMZ7TgPguTPtvSt4PLj91jj8SAFlfNjp5rRH3XilrcQ7yKKSbxYB6kvujHzcvGbyKc+pL7oz/Osv+Xh/mhb6N+yWIo7Bt7SO4vcz22P+YBC7FHisU31UjH+y5pPu4hbUy0v5ZiVJpaOYbSIi0VEREBERAREQEREBERAREQEREBERAREQEREBERAREQEWCtrmQsL5HBrR1/IDmexVrtRt8+V4gga4l+jYo9ZJL8M5Hojs+a583iK4/082niIa0xzff0TPF9sYYLhp6R44hpGUe0/gPC6gWIbxJ6l/RU+eRx9SmafjJxPgt7Bt2MlRaTE35WcRTxGwHtv5nuv3jgpNVY3Q4VHkb0cYHqsAue/mT2lY/Ry5d8ttI7R/mV+ulPLGv7yhdJsRiVT50hipWn7R6ST9R77Lrw7pI+NTVzydjS2Nvu85cDGN9b3kso4ieo2uuOH4xXm4ztafBbU8NipxVnbLe3qnR3c4TH6YzH78zv0IWtPsZg3KzT92Z/6kqNQbpa6XWWYi/aSt1m5CT1pyt+mvZjMz3bcuwlCf/Hrpoz2yMkb+U2WhUbEVkfnQTQVQHAX6GTw9W/ivifcrM30Jz8VzZ9gsTptYpHOt1OKpbw2K/NVq5r14s6tLt9WULxHUiRn3KlpLT7MvH42U9wLeFT1FmyfQyHgHEFjvZk4e+yqOTaqvp2mOsh6WLm2RmZp960WVlPLrSu8nkPGGQl0Lj91x1jPvCxnDkx/+dtf2n5aRkrbzR94fpIFeqltlN4stI4QzAuYOMbiC5o+1E/g5vZw7uKt3CsWjqYxLC4OYfeDza4cj2LTHli+07T2RanTv6NxERbKCIiAiIgIiICIiAiIgIiICIiAiIgIiIC1cRxBkEZkkNmj3k8mgcyVsSSBoJcbAAkk8ABqSqo2qx6WuqWU9KLySEiIHgxnrzv6tP8AmhvzZ800iK13tPHz7NcdOreeIY8VxipxSq8nphd44k/V0zD6zjzf/wA6gpngezlLhELnuOaUi8k0npvPO1/Rb2e+6UVJTYJRWvr6T3n0pX83H9ByVV4li1Xj1T0cN2wA9trdZU4cEY953tPMovk6tvR2NrN7Mk7zBQNJvpmHPuWrgG6morHCWueQDrYnVWDsdu7goWAlodLzcRzUuAXQzR7BNg6WlAyRgkcyLlSBkYGgAHcvpEBeEL1EGMhYXhZyFjeFessLQ0KqgZILPaHA9YChe0O6imqAXRDo39nBTxwXytdNVNdH542g2UqqHzZGmSFpu1wvdva08itnY3bmSlmBa65OhadGygeq4cnjkf6g3zU0rZGlrwHA8iqp273U+lNR6HiWj9FzZsEX3jmOHRjzabStrAsdjrIRLEdDoQfSY7m1w6/muivztsLtlLRT+eDmbZsrDp0jL+kB9of84r9A0NcyeNksZzMkAIPZ/us8d5ttbmOWtq6bxw2ERFqoIiICIiAiIgIiICIiAiIgIiICIsdROGNc9xs1gLieoAXKTOgh28baMQxGK9hlzyEfZ9VveT+nWtbYXBxRUz66rs2oqW5jf+yi4xxDq0sT29yjtJTnFMUayTWKM+UzDlYG0MR7CQNOpqxb2dq3TStoac3LjZ1vkuLw0fUmc0+u0e3+22WenTHH393HxfEp8eruhiuIGnlwt1q49l9l4qGFscbRe2p5krlbu9jm0NM24+leLuPNS9drEXl16sc8zWNc55DWtBJJNgAOJJREvsFerFTztka17CHMcAQQbgg8CCsqJEREHy5Y3LI5Y3K0MrsD18LyOpa++RzXZXFpykGzhxabcCOperaGQvCF6ilCtt4+wOceVUotNHqQPWHMeIWHdVth0cgppDaKc+Zf1JObey9rd47VZzm3FjwKp7b/AGaNJUdLF5sc5zAj1JBqbfB3eCuPxFenTLHpz7OrDbX9EryRRvYLacV9Ix7vrWeZIOp7dHfEXUkV0iIiAiIgIiICIiAiIgIiICIiAo3t7X9HSloOszg38I853yA8VJFWe+CvIAY30mxOI9qR3Rt+IC5vFTMYpiOZ2/LXDH64192vsrVijwuor36PrHuc3r6Nl44R7gXfiXD3UYCa2rkrZhcBxIv1r3epU9DDSYdFwjZGyw+60N/RSzYimk8m8no3NiZEAJJywPJkIuWRtJA05uPXp1rorWK1isejCbazrPqsIBRfaLbkUswgEL3POXV3mMs6wu06l3McBqCuZsvtROytfRVj85zOa15ABzDUDQC7XDUX14da0N5f/m03sN/ilSsstRveGXf9Ply9cd/Z6Rt/0UjC+J4WvaWvAc1wsQ4Agg8QQUHB3ftIw+HNzzkdxkdZSJfELGhoDAA1osA2wAA0sAOC1KrHIIpWxSSsbI+1mk668O6/K/FBvIi5n/yWm6fyfpmdNe2W59L7Oa1s3Ze6DflkDQSTYAEk9QGpK5WC4g6opY5T6UrS4eJdlHgLLm7w8Z6CjcwHz6j6Mez/AGh/Lp+ILJsbUtNBTgObdsYuMwuPOPEclaGNpRbdU916ppvb6Im/27vB8bD4KwFhp6KOPMY2Nb0ji52UAZnHi424lZltDMREUoFx9rMGFVSSx288DMz2m6j38PFdhFFoiY0lMTpOsKU3abRGkxAxONo6kA26njzT/Kr6BX5p2+pjSYg8s06KcuHsyDpAPiFf+yeKippIZRrdov32XFh8uk+m34dt+dXYREWqgiIgIiICIiAiIgIiICIiAqp28HS4pBGeDqijae4ObKfkVayqXbN+XGIXHgJ4T/8AWcB8bLm8RvNP6oaY+Le0oPtjiRnxV7gfQOVvYevw1V27A0giw+nA9dpee0ucSPhYeC/P8QMlTLLy6Qj52+RX6G2Tf+w0tv7mP90Lt0ckygm2UvQ4sJBxDoH+4NH8q3d577VdOeOWMHvtISudvA87ErDiWwjxP/6ujvKP7bTew3+KVTReLMOJYjW0VXFU1DzafzjGHOLQy4zQlp0BaCOHPW51Ui3l0rX0Yl9aNzcpBNrPIDtOBvofBaW9hv0VOfvvHvaD+gWbaqXNgsTjxLKY/BihfVu7BTiPC2vd6LDM49we8n5KLUdIKqgxGrlAMrn3DjxZkDXkNPIWdl7gF0sNmy7PykcxK380pb/MuRgOKvGHT07KaaXpjIM8bC5jS5jW2NhxFgfFDVLYtpHDB/KSfpRHkv8A4gd0Qd+azlDMTw5seFUk7RaV8zyX+trntrx06NpWWtEkWDNjka5hNURZ7XNOXK5/A8rqQ02B+W4PTxBwa4BrmuIJAIc4a27C4KYhSbOPvAhE1LSVhc7PI2NuXTKMzHSOIFr3v8gtjZbY+I0bpnEu8qpyHNIFmnNmBBGtwWAr73j0ohw+miBuInsYD15YXi/wXZ2VP/bYP8k/zLSIZTKDbA0RqIq6MOc0uijLS1xaQ8Oc5pBH3gFu7tK6WaoeJJ5XNjjzBjpHOaSSG6hxPC/vsm6Q/SVHsRfvOWvswPJsafFwDnzR+Bu9n7rVdVM8FfUGrqmyS54IXNawFjA7M9rZLZmgaNDgO24XPO3ZLppGRB1HTvbG+TMc5zHLnay1i0G2nGxHXYbrajLQ1dQOMnlMoPYMzIz+WNihWz0rnYZU08cE0jpXmzo2BzAQIiA43uD5vUeIQWTXYzDA1jpXgNkIDLBzi+4v5oaCTprwWzBUtkaHMc1zSAbtIIsQCOHYQfFVpjFTUUkWFzuaQ6na9ha8EaghuV3VmjHw7FMNj5opI5pqewZPL0hZwMbzGwPYRw9IFwtpZwQVlvnpf2y/95HA7xDzH8mqYbjsTz0j4idYnKO74RmrYW/4cI99Q5Ztys3R1lVFyufmVx081vd2fwx7LoREWiBERAREQEREBERAREQEREBVFvUb0VYyTq8nk90mR3wBVuquN8GG52ROHrtkiJ7SA5n8y5vE7Vi3aYn+7XFvOneJQXd/gfljK2PTPfMwnk9pJF+w6jxVn7AVuajbE4FstM50T2ni2ziW3HcbeBVeblKu9RODxcL27efxVpYhs/HK4yB0kMpGUyQvLHObyDuTgOVxccl314cV+UKfH5Zjpy6sikaXHllha0H3vFvFZt5T/wBtpfYb/FKluAbNQ0TXCIEuf6T3m7nW4C9gAOwBR7bjZ6eqqWOhbcRQF1zoC4Pc5sY63HRJqjVm3sSfQ0/+Y/4M/qs21rMmDRtPFraYeIyhcnHcQbi1RSQQZiG5nzXa4dFctztdccQGkd7gu7vId/29/Y+L98KvSnVyqLXZ6T8Z91QD+i3d1dSDTTN5tlv4OY237pXzslS9PgzohxkbUNHeXPy/Gyh+xW1QoZZOlDjHK0BwaAXNc0ktNiR1uHj2J0mqY71H3pI7G+WcA9hMbzY+8e9bu7+pzYfD9wyNPhI4/IhcvHKV0+ESSuFpJHeVW6gX3A8IbDwUb2L20bRRSxytc4E52Btj59rFp10Bs3XsKtEI1STeqf2SL/PH8ORdXZP/ANZB/kn+ZcLeBHJ/02nMusgkjLzbg50b7juBNls7E4v0lGW8I6WDK64AGe8jiQeoMDfzKyHI3SfWVPsRfNy09us1NijZmekRFK3tc3zLe9nxWzunnAmnaSA58bLAnU5Sb267XC7m2mEdNV4c62hlyO7gRL8mSKUOviGH5MNkhHFlK5neWxW+JCiu63FWNZURPc1pBEozEAZcuV5uerK0+KsIi/HmoBFurHlGZ0gNMHXDLHORe4YTwA5X6upB2q3FoZzFBVhjYauJ0jM5y6h/0fnH0XFhDuw3Cw7A4N5OKlzHF0MktonH12MzDP2glxFxxy3GhCkU+GRPcHPjY4huUZmtcA297AHQa/JbOg7APgFAp/bx3T41FGOUtKz3FsrvmV97r9MYqAOZd81pYLN5XjLp/VZ5RUdwDTHH++33Le3Rtz4nUv5Xd8yuLFvE27zLtttpHaF2oiLVUREQEREBERAREQEREBERAUd29w/pqGSwu6K0g/Dx/wBJcpEvmSMOBB1BBBHWDoVW9YvWaz6pidJ1fnvYObybF8vBswzD8XEfmzfBXsqM2owx1FWXHpUkmYfeiOv7tj+Eq6cLrBNDHI03D2g/BPCX1p0zzG0qeIrpbWOJbSIi63M8DQLkDU8e3vUS3gV7H0VRGxwMkL4M7RxbmeC2/eFLlVu1doZsSbIbGpED47384CRpdbus78pQS3d1/wCui9qX+I5Ya/d1TzVBmJc1rnZnxjLlceJ14tBPEdptZdHY2iMNDTscLOy5iDyzuL7e5wXaQfJjBblIGUi1raWta1uqyiNBu1hiqBLnc5jHZmxkCwINxmdfzgOqw4C9+cwRBp4thbKqF8Mt8rxxHEEG4cD1ggLToNlYIqU0ti+N5u/MSC83BuS232Wiw5BdhEHNoNm6aBwdDCxjxezgLuFxY2cbngSF0S2/hw7OX6leogIiICj+3eMeTUMzgbPkHRM9p4IJHc3MfBSBU9vQxx1VVspYPO6J3RtA9ad5Ad+XRvg5YZ79NNI5naGuKvVbfhj2Kh6Ghr6x2mcdCz2WavI73OA/CuvuJoyenmPrGy0t4OWgw2noYzrlDT948XO8XEnxU63V4P5Ph8dxZz/OKrFemIr2ba6zqmKIiAiIgIiICIiAiIgIiICIiAiIgr7evgV421bBrD5slucZOjvwk+4lae7DGRkdSuPoedH2s+z4fKysiqga9jmvALXAg34WI1X58rJThmIdHG7zGvzQP5Ef3Z+Q6wue2uK/1I+/z9l9OuvRP2Xwi5mz+OsrIRIzQ8HN5sd1Hs6jzXTXfW0WjWHFMTE6SLBU0McmXpGMflN252tdlPWLjRZ0VkCIiAiIgIiICIiAiLn47jkdHC6aY6DQAek93JrR1/LiomYiNZTEazpDl7c7UihpzlP08t2xjq+1Iext/fbtUG3YYB0kjq+b6uLM2K/rP9eXXq4A9ZPUuVBBPjlc7MSGadI4ejFGDpG3t4jtNyealu3+PMw+jbTU4DSWhjWj1W8FyU/7LfUniOPl16dEdMc+qJYlI7FsYbG3WON1uywOqvyjpxHG1g4NACrXc3skYozVSj6SXhfqVoK6BERAREQEREBERAREQEREBERAReErj1u08TGusbubwHI9vcomdBsY1ijIYzmsS4HzTwtw17FRO3TWTNIJsWm411Hiu1tdthq4l2qrmeV9Q7M8kDkOzrP+yrG+6eHQ2N26kpZR59njS59GVv2Xjr7f1V8bN7WQ1rfMOWUDzo3Hzh1lv2m9o8bL8212FAjMziFsYHjckbgAXZmHSxIe23Njufcs4i2KdacdvhMxXJGlue/y/UqKsNmd7GgbVDpANOkYAHj22aX7xbxVh4ZjENS3NBI2Qc7HUe006t8QurHnpk457Oe+K1OW4iItmQiIgIiICLTxPF4aZuaeRsY5ZjqfZbxd4BV3tLvaNiyjblB/tHgFx9iPl3m/cFjkzUx8y0pjtfhNdpdrYaFl5DmkI82NpGZ3afst7T4X4Kp3SVeOVVgfNbxdr0cDCeDes/Enu02cA2GqcQf01SXxwvNy59zLL3X5dp07+CsCrrqXCabKwNY1o0aOLj1k8Se1YdNs0632jt8uiOnHtXeWMinwaiyt0DRe5tmkfb0j2/JV7szg8uNV5nlv0LHX14W6ljYypx6qAFxA09tgFeGzuz8dFC2KMWsNT1lbTPpCsQ36WmEbGsaLNaLBZURVSIiICIiAiIgIiICIiAiIgLwlCbKH7U7UhoLGHTmev+iiZ0DanakNBZGdOZ6/6KtMTx1zr6rBi2MF5JvoFEcTxQyOyM8SFXTXeVion6eQkm+Xl+qztZyCwUtKGDtKs/dzu96bLU1A+j4tH2v6K6rDsRuy8qYZam7YyPNA0J7V3totzkEkAFP5srB6X2j2qyI4w0ANFgNAByX0g/L9fQPpJOjro3C2glZ5rx48HDvXRosMmdaSjlbPbUZXdFM3wvqe4lX3jezkNYwsmYHX521CqjaDc9NTuMtA86a5b6ql8dL+aFotMcNOm3j11Kck+Y29Wojdf84s4+JXfot8jT9ZB4xyg/6XD9VFI9sq2k+irYekYNLPaHD4iy36faLCKn6+lZG4/ZDmfukBVjHevlv+UTNZ5r+Ewj3r0p4snH4Iz8npJvXpBwZO78EY+b1wYNm8Gl1a4tv1Sn9brci2DwrrLu+X/YBX0z/zQrpi7S+a3fKwfVQa/wCJK0f6Wg/NR6s3l11SckJLb+rBGc35nXd7lMIsBwmHXJFp9tzn/BziPgsku3FBSttGWNHVG1rR7mhR9LJbzX/CYmkcVQmg2Arqt2ef6EO4vmcXSHwN3e+ym2C7B0lCOkf9LINc8trA9bWcB43KjeKb4gbtpoy49ZXEZTYniruDmxnvAsrUx48fEJm1rcpbtTvRiguyn+kk4acAoxgeyFXjEwlqS5sV7634dgU22T3PQ05ElR9JJxseCsSCnaxoawAAcgrTOqsRo0MB2eio4hHE0ADn1rpoihIiIgIiICIiAiIgIiICIiAiIgiG1O01gWMvYaE66/0VY4tiJeTc6IizjeVpQnFMQLnFjPFe0lIGDtRFoqkOzGzb66ZsbLAX1JI4L9BYJhLaWBkLCSGDmvUQbyIiAiIg063CIphaRjXd4CieKboqKa5DchP2URBHKncU3+ymI71pncpOOFR8SiIPuPchKfTnXUodx0DdZZHOREErwrd7R09ssQJHM6qQxQNYLNAA7AiIMiIiAiIgIiICIiAiIgIiICIiD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auindex.com/gallery/gen-med/images/warfarin-tau-bo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06" y="2371724"/>
            <a:ext cx="5991686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u="sng" dirty="0" smtClean="0"/>
              <a:t>Rationale for New Anticoagulants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Warfarin – Approved in 1954</a:t>
            </a:r>
          </a:p>
          <a:p>
            <a:pPr lvl="2"/>
            <a:r>
              <a:rPr lang="en-US" dirty="0" smtClean="0"/>
              <a:t>Narrow therapeutic index</a:t>
            </a:r>
          </a:p>
          <a:p>
            <a:pPr lvl="2"/>
            <a:r>
              <a:rPr lang="en-US" dirty="0" smtClean="0"/>
              <a:t>Many Food/Drug Interactions</a:t>
            </a:r>
          </a:p>
          <a:p>
            <a:pPr lvl="2"/>
            <a:r>
              <a:rPr lang="en-US" dirty="0" smtClean="0"/>
              <a:t>Slow Onset and Offset</a:t>
            </a:r>
          </a:p>
          <a:p>
            <a:pPr lvl="2"/>
            <a:r>
              <a:rPr lang="en-US" dirty="0" smtClean="0"/>
              <a:t>Frequent lab monitoring</a:t>
            </a:r>
          </a:p>
          <a:p>
            <a:pPr lvl="2"/>
            <a:r>
              <a:rPr lang="en-US" dirty="0" smtClean="0"/>
              <a:t>Bad Reputation </a:t>
            </a:r>
          </a:p>
          <a:p>
            <a:pPr lvl="1"/>
            <a:endParaRPr lang="en-US" dirty="0"/>
          </a:p>
          <a:p>
            <a:r>
              <a:rPr lang="en-US" dirty="0" smtClean="0"/>
              <a:t>Does have antidote</a:t>
            </a:r>
          </a:p>
          <a:p>
            <a:pPr lvl="2"/>
            <a:r>
              <a:rPr lang="en-US" dirty="0" smtClean="0"/>
              <a:t>Vitamin K (</a:t>
            </a:r>
            <a:r>
              <a:rPr lang="en-US" dirty="0" err="1" smtClean="0"/>
              <a:t>Phytonadione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ingsmomslike.com/wp-content/uploads/2011/11/heart-p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0607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Ideal Anticoagulant…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Oral Administration</a:t>
            </a:r>
          </a:p>
          <a:p>
            <a:r>
              <a:rPr lang="en-US" dirty="0" smtClean="0"/>
              <a:t>Fast Onset/Offset</a:t>
            </a:r>
          </a:p>
          <a:p>
            <a:r>
              <a:rPr lang="en-US" dirty="0" smtClean="0"/>
              <a:t>Predictable Response</a:t>
            </a:r>
          </a:p>
          <a:p>
            <a:r>
              <a:rPr lang="en-US" dirty="0" smtClean="0"/>
              <a:t>Availability of Reversal Agent</a:t>
            </a:r>
          </a:p>
          <a:p>
            <a:r>
              <a:rPr lang="en-US" dirty="0" smtClean="0"/>
              <a:t>No Food/Drug Interactions</a:t>
            </a:r>
          </a:p>
          <a:p>
            <a:r>
              <a:rPr lang="en-US" dirty="0" smtClean="0"/>
              <a:t>No Need to Monitor but Able to if Needed</a:t>
            </a:r>
          </a:p>
          <a:p>
            <a:r>
              <a:rPr lang="en-US" dirty="0" smtClean="0"/>
              <a:t>Low Incidence of Adverse Effects</a:t>
            </a:r>
          </a:p>
          <a:p>
            <a:r>
              <a:rPr lang="en-US" dirty="0" smtClean="0"/>
              <a:t>Cost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New Oral Anticoagulants (OACs)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Direct Thrombin Inhibitors (DTIs)</a:t>
            </a:r>
          </a:p>
          <a:p>
            <a:pPr lvl="1"/>
            <a:r>
              <a:rPr lang="en-US" dirty="0" err="1" smtClean="0"/>
              <a:t>Ximelagatran</a:t>
            </a:r>
            <a:r>
              <a:rPr lang="en-US" dirty="0" smtClean="0"/>
              <a:t> (</a:t>
            </a:r>
            <a:r>
              <a:rPr lang="en-US" dirty="0" err="1" smtClean="0"/>
              <a:t>Exanta</a:t>
            </a:r>
            <a:r>
              <a:rPr lang="en-US" dirty="0" smtClean="0"/>
              <a:t>®)</a:t>
            </a:r>
          </a:p>
          <a:p>
            <a:pPr lvl="2"/>
            <a:r>
              <a:rPr lang="en-US" dirty="0" smtClean="0"/>
              <a:t>Withdrawn in 2006</a:t>
            </a:r>
            <a:r>
              <a:rPr lang="en-US" dirty="0"/>
              <a:t> </a:t>
            </a:r>
            <a:r>
              <a:rPr lang="en-US" dirty="0" smtClean="0"/>
              <a:t>due to severe hepatotoxicity</a:t>
            </a:r>
          </a:p>
          <a:p>
            <a:pPr lvl="1"/>
            <a:r>
              <a:rPr lang="en-US" dirty="0" smtClean="0"/>
              <a:t>Dabigitran (</a:t>
            </a:r>
            <a:r>
              <a:rPr lang="en-US" dirty="0"/>
              <a:t>Pradaxa®)</a:t>
            </a:r>
            <a:endParaRPr lang="en-US" dirty="0" smtClean="0"/>
          </a:p>
          <a:p>
            <a:pPr lvl="2"/>
            <a:r>
              <a:rPr lang="en-US" dirty="0" smtClean="0"/>
              <a:t>Approved in October 2010</a:t>
            </a:r>
          </a:p>
          <a:p>
            <a:r>
              <a:rPr lang="en-US" b="1" dirty="0" smtClean="0"/>
              <a:t>Factor Xa Inhibitors</a:t>
            </a:r>
          </a:p>
          <a:p>
            <a:pPr lvl="1"/>
            <a:r>
              <a:rPr lang="en-US" dirty="0" smtClean="0"/>
              <a:t>Rivaroxaban (</a:t>
            </a:r>
            <a:r>
              <a:rPr lang="en-US" dirty="0"/>
              <a:t>Xarelto®)</a:t>
            </a:r>
            <a:endParaRPr lang="en-US" dirty="0" smtClean="0"/>
          </a:p>
          <a:p>
            <a:pPr lvl="2"/>
            <a:r>
              <a:rPr lang="en-US" dirty="0" smtClean="0"/>
              <a:t>Approved in July 2011</a:t>
            </a:r>
          </a:p>
          <a:p>
            <a:pPr lvl="1"/>
            <a:r>
              <a:rPr lang="en-US" dirty="0" err="1" smtClean="0"/>
              <a:t>Apixaban</a:t>
            </a:r>
            <a:r>
              <a:rPr lang="en-US" dirty="0" smtClean="0"/>
              <a:t>(</a:t>
            </a:r>
            <a:r>
              <a:rPr lang="en-US" dirty="0" err="1" smtClean="0"/>
              <a:t>Eliquis</a:t>
            </a:r>
            <a:r>
              <a:rPr lang="en-US" dirty="0"/>
              <a:t>®)</a:t>
            </a:r>
            <a:endParaRPr lang="en-US" dirty="0" smtClean="0"/>
          </a:p>
          <a:p>
            <a:pPr lvl="2"/>
            <a:r>
              <a:rPr lang="en-US" dirty="0" smtClean="0"/>
              <a:t>Approved December 2012</a:t>
            </a:r>
          </a:p>
          <a:p>
            <a:pPr lvl="1"/>
            <a:r>
              <a:rPr lang="en-US" dirty="0" smtClean="0"/>
              <a:t>Edoxaban </a:t>
            </a:r>
            <a:r>
              <a:rPr lang="en-US" dirty="0"/>
              <a:t>(Lixiana</a:t>
            </a:r>
            <a:r>
              <a:rPr lang="en-US" dirty="0" smtClean="0"/>
              <a:t>®)</a:t>
            </a:r>
          </a:p>
          <a:p>
            <a:pPr lvl="2"/>
            <a:r>
              <a:rPr lang="en-US" dirty="0" smtClean="0"/>
              <a:t>Currently in Phase III Clinical Trial</a:t>
            </a:r>
          </a:p>
          <a:p>
            <a:pPr lvl="3"/>
            <a:r>
              <a:rPr lang="en-US" dirty="0" smtClean="0"/>
              <a:t>Approved in Japan</a:t>
            </a:r>
          </a:p>
          <a:p>
            <a:pPr lvl="1"/>
            <a:r>
              <a:rPr lang="en-US" dirty="0" err="1" smtClean="0"/>
              <a:t>Betrixiban</a:t>
            </a:r>
            <a:endParaRPr lang="en-US" dirty="0" smtClean="0"/>
          </a:p>
          <a:p>
            <a:pPr lvl="2"/>
            <a:r>
              <a:rPr lang="en-US" dirty="0" smtClean="0"/>
              <a:t>Currently in Phase III Clinical Trial</a:t>
            </a:r>
          </a:p>
        </p:txBody>
      </p:sp>
      <p:pic>
        <p:nvPicPr>
          <p:cNvPr id="4104" name="Picture 8" descr="http://media.rbi.com.au/PN_Media_Library/blood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6548535" cy="5835328"/>
          </a:xfrm>
        </p:spPr>
      </p:pic>
    </p:spTree>
    <p:extLst>
      <p:ext uri="{BB962C8B-B14F-4D97-AF65-F5344CB8AC3E}">
        <p14:creationId xmlns:p14="http://schemas.microsoft.com/office/powerpoint/2010/main" val="13885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urespuestamedica.com/wp-content/uploads/2012/03/card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global.pradaxa.com/static/images/pradaxa-logo-sub-bg-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84116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Direct Thrombin Inhibitors (DTIs)</a:t>
            </a:r>
            <a:br>
              <a:rPr lang="en-US" u="sng" dirty="0" smtClean="0"/>
            </a:br>
            <a:r>
              <a:rPr lang="en-US" u="sng" dirty="0" smtClean="0"/>
              <a:t>“-trans”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Dabigitran (</a:t>
            </a:r>
            <a:r>
              <a:rPr lang="en-US" dirty="0"/>
              <a:t>Pradaxa®)</a:t>
            </a:r>
            <a:endParaRPr lang="en-US" dirty="0" smtClean="0"/>
          </a:p>
          <a:p>
            <a:pPr lvl="1"/>
            <a:r>
              <a:rPr lang="en-US" dirty="0"/>
              <a:t>FDA approval in October 2010</a:t>
            </a:r>
          </a:p>
          <a:p>
            <a:pPr lvl="2"/>
            <a:r>
              <a:rPr lang="en-US" dirty="0"/>
              <a:t>Indicated for prevention of Stroke and Systemic embolism in patients with </a:t>
            </a:r>
            <a:r>
              <a:rPr lang="en-US" dirty="0" smtClean="0"/>
              <a:t>non-</a:t>
            </a:r>
            <a:r>
              <a:rPr lang="en-US" dirty="0" err="1" smtClean="0"/>
              <a:t>valvular</a:t>
            </a:r>
            <a:r>
              <a:rPr lang="en-US" dirty="0" smtClean="0"/>
              <a:t> atrial fibrillation</a:t>
            </a:r>
            <a:endParaRPr lang="en-US" dirty="0"/>
          </a:p>
          <a:p>
            <a:pPr lvl="4"/>
            <a:r>
              <a:rPr lang="en-US" dirty="0"/>
              <a:t>Approved in Europe/Canada for </a:t>
            </a:r>
            <a:r>
              <a:rPr lang="en-US" dirty="0" smtClean="0"/>
              <a:t>venous thromboembolism (VTE) </a:t>
            </a:r>
            <a:r>
              <a:rPr lang="en-US" dirty="0"/>
              <a:t>prevention following knee and hip </a:t>
            </a:r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oral anticoagulant </a:t>
            </a:r>
            <a:r>
              <a:rPr lang="en-US" dirty="0" smtClean="0"/>
              <a:t>in over 50 years</a:t>
            </a:r>
            <a:endParaRPr lang="en-US" dirty="0"/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6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Dabigitran Trials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RE-LY Trial </a:t>
            </a:r>
          </a:p>
          <a:p>
            <a:pPr lvl="1"/>
            <a:r>
              <a:rPr lang="en-US" dirty="0" smtClean="0"/>
              <a:t>Studied both 110mg and 150mg twice daily in patients with Atrial Fibrillation (AF)</a:t>
            </a:r>
          </a:p>
          <a:p>
            <a:pPr lvl="2"/>
            <a:r>
              <a:rPr lang="en-US" dirty="0" smtClean="0"/>
              <a:t>110mg group was non-inferior to Warfarin for prevention of stroke and systemic embolism with lower rates of major bleeding</a:t>
            </a:r>
          </a:p>
          <a:p>
            <a:pPr lvl="2"/>
            <a:r>
              <a:rPr lang="en-US" dirty="0" smtClean="0"/>
              <a:t>150mg group was associated with LOWER rates of </a:t>
            </a:r>
            <a:r>
              <a:rPr lang="en-US" dirty="0"/>
              <a:t>stroke and systemic embolism with </a:t>
            </a:r>
            <a:r>
              <a:rPr lang="en-US" dirty="0" smtClean="0"/>
              <a:t>similar rates of major bleeding with Warfarin</a:t>
            </a:r>
          </a:p>
          <a:p>
            <a:pPr lvl="1"/>
            <a:r>
              <a:rPr lang="en-US" dirty="0" smtClean="0"/>
              <a:t>FDA Approved</a:t>
            </a:r>
          </a:p>
          <a:p>
            <a:endParaRPr lang="en-US" dirty="0" smtClean="0"/>
          </a:p>
          <a:p>
            <a:r>
              <a:rPr lang="en-US" dirty="0" smtClean="0"/>
              <a:t>RE-DEEM Trial</a:t>
            </a:r>
          </a:p>
          <a:p>
            <a:pPr lvl="1"/>
            <a:r>
              <a:rPr lang="en-US" dirty="0" smtClean="0"/>
              <a:t>Studied in Acute Coronary Syndromes in conjunction with antiplatelet drugs</a:t>
            </a:r>
          </a:p>
          <a:p>
            <a:pPr lvl="1"/>
            <a:r>
              <a:rPr lang="en-US" dirty="0" smtClean="0"/>
              <a:t>Phase II Trial</a:t>
            </a:r>
          </a:p>
          <a:p>
            <a:pPr lvl="1"/>
            <a:r>
              <a:rPr lang="en-US" dirty="0" smtClean="0"/>
              <a:t>Not FDA approved</a:t>
            </a:r>
          </a:p>
          <a:p>
            <a:endParaRPr lang="en-US" dirty="0" smtClean="0"/>
          </a:p>
          <a:p>
            <a:r>
              <a:rPr lang="en-US" dirty="0" smtClean="0"/>
              <a:t>RECOVER-I &amp; RECOVER II</a:t>
            </a:r>
          </a:p>
          <a:p>
            <a:pPr lvl="1"/>
            <a:r>
              <a:rPr lang="en-US" dirty="0" smtClean="0"/>
              <a:t>Treatment of acute VTE compared to warfarin for 6 months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FDA approved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RE-MODEL</a:t>
            </a:r>
          </a:p>
          <a:p>
            <a:pPr lvl="1"/>
            <a:r>
              <a:rPr lang="en-US" dirty="0" smtClean="0"/>
              <a:t>Approved for VTE prevention in hip or knee in Europe and Canada</a:t>
            </a:r>
          </a:p>
          <a:p>
            <a:pPr lvl="2"/>
            <a:r>
              <a:rPr lang="en-US" dirty="0" smtClean="0"/>
              <a:t>220mg or 150mg once daily </a:t>
            </a:r>
          </a:p>
          <a:p>
            <a:pPr lvl="1"/>
            <a:r>
              <a:rPr lang="en-US" dirty="0" smtClean="0"/>
              <a:t>Not FDA approved</a:t>
            </a:r>
          </a:p>
          <a:p>
            <a:pPr lvl="1"/>
            <a:endParaRPr lang="en-US" dirty="0" smtClean="0"/>
          </a:p>
        </p:txBody>
      </p:sp>
      <p:pic>
        <p:nvPicPr>
          <p:cNvPr id="7172" name="Picture 4" descr="http://upload.wikimedia.org/wikipedia/commons/thumb/8/8e/Dabigatran_etexilate_structure.svg/266px-Dabigatran_etexilate_structur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22860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2970</Words>
  <Application>Microsoft Office PowerPoint</Application>
  <PresentationFormat>On-screen Show (4:3)</PresentationFormat>
  <Paragraphs>429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Pharmaceutical Management of Cardiac Medications:  A Look at New Oral Anticoagulants</vt:lpstr>
      <vt:lpstr>PowerPoint Presentation</vt:lpstr>
      <vt:lpstr>PowerPoint Presentation</vt:lpstr>
      <vt:lpstr>Rationale for New Anticoagulants</vt:lpstr>
      <vt:lpstr>The Ideal Anticoagulant…</vt:lpstr>
      <vt:lpstr>New Oral Anticoagulants (OACs)</vt:lpstr>
      <vt:lpstr>PowerPoint Presentation</vt:lpstr>
      <vt:lpstr>Direct Thrombin Inhibitors (DTIs) “-trans”</vt:lpstr>
      <vt:lpstr>Dabigitran Trials</vt:lpstr>
      <vt:lpstr>Dabigitran (Pradaxa®)</vt:lpstr>
      <vt:lpstr>Dabigitran (Pradaxa®)</vt:lpstr>
      <vt:lpstr>Dabigitran Monitoring and Reversal</vt:lpstr>
      <vt:lpstr>Factor Xa Inhibitors “-bans”</vt:lpstr>
      <vt:lpstr>PowerPoint Presentation</vt:lpstr>
      <vt:lpstr>Rivaroxaban Trials</vt:lpstr>
      <vt:lpstr>Rivaroxaban (Xarelto®)</vt:lpstr>
      <vt:lpstr>Rivaroxaban (Xarelto®)</vt:lpstr>
      <vt:lpstr>Factor Xa Inhibitors “-bans”</vt:lpstr>
      <vt:lpstr>Apixaban Trials</vt:lpstr>
      <vt:lpstr>Apixaban (Eliquis®)</vt:lpstr>
      <vt:lpstr>Apixaban (Eliquis®)</vt:lpstr>
      <vt:lpstr>Factor Xa Inhibitors “-bans”</vt:lpstr>
      <vt:lpstr>Factor Xa Inhibitors Monitoring and Reversal</vt:lpstr>
      <vt:lpstr>…Then Why Monitor?</vt:lpstr>
      <vt:lpstr>Advantages of New Oral Anticoagulants</vt:lpstr>
      <vt:lpstr>Disadvantages</vt:lpstr>
      <vt:lpstr>References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Updates in Cardiology</dc:title>
  <dc:creator>Risik</dc:creator>
  <cp:lastModifiedBy>Dean, Philip</cp:lastModifiedBy>
  <cp:revision>102</cp:revision>
  <cp:lastPrinted>2013-01-24T23:50:40Z</cp:lastPrinted>
  <dcterms:created xsi:type="dcterms:W3CDTF">2013-01-03T15:33:46Z</dcterms:created>
  <dcterms:modified xsi:type="dcterms:W3CDTF">2013-02-06T00:06:02Z</dcterms:modified>
</cp:coreProperties>
</file>